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  <p:sldMasterId id="2147483688" r:id="rId4"/>
  </p:sldMasterIdLst>
  <p:notesMasterIdLst>
    <p:notesMasterId r:id="rId17"/>
  </p:notesMasterIdLst>
  <p:sldIdLst>
    <p:sldId id="2147470884" r:id="rId5"/>
    <p:sldId id="2147310920" r:id="rId6"/>
    <p:sldId id="2147470086" r:id="rId7"/>
    <p:sldId id="2147470014" r:id="rId8"/>
    <p:sldId id="2147470094" r:id="rId9"/>
    <p:sldId id="2147470107" r:id="rId10"/>
    <p:sldId id="2147470886" r:id="rId11"/>
    <p:sldId id="2147470920" r:id="rId12"/>
    <p:sldId id="813" r:id="rId13"/>
    <p:sldId id="2147470922" r:id="rId14"/>
    <p:sldId id="2147470888" r:id="rId15"/>
    <p:sldId id="214747092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9691" autoAdjust="0"/>
  </p:normalViewPr>
  <p:slideViewPr>
    <p:cSldViewPr snapToGrid="0">
      <p:cViewPr varScale="1">
        <p:scale>
          <a:sx n="105" d="100"/>
          <a:sy n="10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E294E-0C49-43E3-9127-06D54AA46FB4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DAC47-26E8-44AE-A22C-A1B96196D3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15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DB2BB-A214-4753-A23B-0DC9E3A70E58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E6EE6-A120-4DE4-A900-D483B94B199B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E6EE6-A120-4DE4-A900-D483B94B199B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39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DB2BB-A214-4753-A23B-0DC9E3A70E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0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DB2BB-A214-4753-A23B-0DC9E3A70E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2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E6EE6-A120-4DE4-A900-D483B94B199B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87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B38F-FAF4-43A2-802D-B37E8F8F43E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83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8B38F-FAF4-43A2-802D-B37E8F8F43E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40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8B38F-FAF4-43A2-802D-B37E8F8F43E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3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DE3A0C-030A-4506-9AB1-A8AF3A7BD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82D8DA-A436-4049-AC41-B0071EFF1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66D369-E354-4EB9-824C-F5968B71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E3EAEB-3597-47EE-ADB2-104C2008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71A75A-484F-407B-96F2-FB844BC8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67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9DF8B2-0D6E-4C7B-B88F-9785307D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67A79-447E-4155-8D46-18CE5CD42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05F4F2-0529-4375-83E3-B95A7490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A5856B-3F42-4A68-B4B7-4DD9AD8D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DF525C-B4BC-4F1D-AA9D-69E10FA7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24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95E6F1-9EE3-4764-A01E-F6EB86587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D26B74-2D35-4276-9C0E-C7EFBCF26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D7B813-A5FC-4870-B0BA-76BFD090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AADDF6-4ADE-46B9-97C3-E52870EF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42B36E-8C62-4A9B-B96D-C04B8F09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62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9">
            <a:extLst>
              <a:ext uri="{FF2B5EF4-FFF2-40B4-BE49-F238E27FC236}">
                <a16:creationId xmlns:a16="http://schemas.microsoft.com/office/drawing/2014/main" id="{6661B9FB-56F3-4701-8225-CD0A39ABB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236" y="4038600"/>
            <a:ext cx="4725528" cy="133351"/>
          </a:xfrm>
        </p:spPr>
        <p:txBody>
          <a:bodyPr lIns="0" tIns="0" rIns="0" bIns="0" anchor="b" anchorCtr="0">
            <a:noAutofit/>
          </a:bodyPr>
          <a:lstStyle>
            <a:lvl1pPr algn="ctr">
              <a:lnSpc>
                <a:spcPct val="100000"/>
              </a:lnSpc>
              <a:defRPr sz="10000" i="0">
                <a:solidFill>
                  <a:schemeClr val="tx1"/>
                </a:solidFill>
              </a:defRPr>
            </a:lvl1pPr>
          </a:lstStyle>
          <a:p>
            <a:r>
              <a:rPr lang="fr-FR"/>
              <a:t>300 K€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D9086767-FB56-45AF-8A0E-ADCAE0EC4B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821" y="4038600"/>
            <a:ext cx="3550359" cy="485776"/>
          </a:xfr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130" baseline="0"/>
            </a:lvl1pPr>
          </a:lstStyle>
          <a:p>
            <a:pPr lvl="0"/>
            <a:r>
              <a:rPr lang="fr-FR"/>
              <a:t>INVESTISSEMENTS</a:t>
            </a:r>
          </a:p>
          <a:p>
            <a:pPr lvl="0"/>
            <a:r>
              <a:rPr lang="fr-FR"/>
              <a:t>EN EUROPE EN 2022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FB9527-A8DB-4DAC-AE67-CCE8385DD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408" y="6388388"/>
            <a:ext cx="167193" cy="167193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6E72F9A-4090-421F-801C-F895ED0B75F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429000"/>
            <a:ext cx="23336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21BE469-60B0-469E-90D9-B11705B28CE8}"/>
              </a:ext>
            </a:extLst>
          </p:cNvPr>
          <p:cNvCxnSpPr>
            <a:cxnSpLocks/>
          </p:cNvCxnSpPr>
          <p:nvPr userDrawn="1"/>
        </p:nvCxnSpPr>
        <p:spPr>
          <a:xfrm flipH="1">
            <a:off x="9858375" y="3429000"/>
            <a:ext cx="23336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416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EEC09-26D5-4BC7-A551-9894042CF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9EA3D4-42BF-4D94-9FE4-ED4B50AC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46E5CF-7635-427A-B12C-961814A0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F192EF-A734-45EB-B00B-36EF58D2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D383BF-76F0-42F6-98DE-C2A0837D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82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DBA13-463F-4F5B-80CE-F4291621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16A564-340C-42D6-A928-1EE1905A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6F6418-D08F-4C1C-BE68-C6B65303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7087D6-049F-4E1E-9DAE-E61DD954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103F39-AB51-4136-94CC-D2FA4493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21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6FCE7-F2E7-4D44-8012-B7F4D0D6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1E0E39-1145-47CB-BFEF-0842F98E5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682B95-8F47-4ABE-85BC-D1192C34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D50CD-3BBE-4C1F-8597-2552058E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59CB65-F042-4348-8C67-DBE8929B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128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24710-1F70-49F6-B895-66EDE693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20173A-D060-4BDA-BC8D-536AF0DA9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42C99C-C5EE-4F4E-AC84-005347655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2AA00D-925A-4118-841E-7A82946C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29F9CE-C791-4DE0-99E2-9D311265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C9A633-C68B-4347-A671-76882B02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239A98-A9DF-42E7-B72A-6076FB7A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D614E1-E48E-4F64-8043-8649571D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AEF801-2E83-4F61-B1A4-4CCAFA60E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D3B2973-4C24-4962-BD61-0F42CDE84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EACF0D1-BEAF-4768-8EDA-9F6F8C906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4277AE-D30F-4770-9DF2-10663534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ADECB1-B50E-460D-8E81-4DA2F1F8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C8DB9D-3625-49B5-8779-0811FC80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215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D9787-C065-41FD-9C3F-B6012357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F3B7E3-488A-4A39-B45A-514B7E61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C335BC8-A805-4EBE-92E9-CF6B9C2E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BC7D9B-B7FD-4DB9-AF3F-5C50CE2F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54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D4F380-AB0E-454F-A207-B9E88A79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038650D-566A-473B-AA45-B071E30E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BD869-4E6A-4E87-BDB2-E096CA07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343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94D9A-9B08-42EA-9A30-E995BFC8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53400-95DC-43A3-A634-CCA0BD63D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58E39F-08B9-4885-8BA6-CB4B50CF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2005BD-198A-45A5-9BF6-5E1A5475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8EB681-8857-413B-9C86-8C081341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12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59000-83B5-4796-B0E6-3581B4C7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8015-727A-48E2-B0C3-BB81A42D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BFF432-8BB1-4836-9417-BBF9927F8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C13C2-05E1-4FF1-B6F2-8ED70E7A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7E737B-036C-4221-BF25-37FD94EDB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F120A9-B9E6-4C3D-8A59-8C20C10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347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E09A68-A973-4D55-98E8-56CDBA28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478F4E3-0FB1-40EE-9C31-E1BD9C75F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8141AD-059B-4D39-B2C1-B6F9C1407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7CEAA2-6FA7-4DF7-B360-89F37A57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12CAB0-6264-428D-8FF8-3A8C48D3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ED685B-9A80-43DB-BDD1-03F6E1A9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520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44FFE8-09D4-4A27-95ED-08E2E0A0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0595D2-3AE4-4E5A-87B0-B054469E4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053F6D-DFDE-420A-B79B-261DCC2D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E3CBF2-3858-4084-8F58-7A024C2C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D7B815-FAAB-4DB8-B1F5-ED9BF788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111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068901D-EB30-4799-B2E7-EA6349C33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CD0AB1-87E7-4BCF-872F-1E5B16477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A05E0C-5B58-404E-BE2F-BD2845B5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C9C190-F9F6-4BF2-984E-DA00BB96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5271F-A72A-4AFB-ABD1-C4434A3D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91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>
            <a:spLocks noGrp="1"/>
          </p:cNvSpPr>
          <p:nvPr>
            <p:ph type="title"/>
          </p:nvPr>
        </p:nvSpPr>
        <p:spPr>
          <a:xfrm>
            <a:off x="2462390" y="2268142"/>
            <a:ext cx="7267223" cy="2321719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526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68C0B-172D-483B-94C4-C531E30AC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0E4204-F375-43E1-BA7B-E346E82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D37672-EFC6-443D-9749-1240B1D6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4F89C8-9996-42B1-99D5-EB0E389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8757B6-DFF7-4B26-AD86-DC253282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797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02F5C-0FC8-4AF8-9C72-FCA2947F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2D9C6-EFB0-4D19-A9FD-EE541C42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E55EBB-B1B3-4568-84B0-C81C25F4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113182-BC58-4568-A986-B559F618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FD9252-6025-4EE1-B9AB-9E345C6B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890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E2759-51B6-43C6-A8FA-EA4C735E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6D56C-1AAB-4395-973C-6EF4C3F57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78F928-946B-47FC-B429-B588F3B0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925F06-47C4-4481-9574-FC5D6657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CC4CF-CF0E-4104-A87E-34980944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0223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68BD1-D1C4-4C5B-9824-FF7DFE09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1F901-B090-4267-9E9C-4D21D9A2F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02B003-FD5E-4B63-A5E8-F576CE174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4BA7B5-228F-4305-AB00-D0F2F3F4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CD74E8-805B-4638-A913-9055A299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75A291-AD44-4A3F-9205-2D4FB756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121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6F19FB-514A-4C17-8086-6F725AE1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B8D188-6389-47DE-A6C1-F6135BD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8B9541-CF03-4434-AD34-BEDFBAD08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77261D-3B41-4DB3-BD3A-B57EEA16B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465E8D-6088-46BF-9FE8-B0518F3EA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276375-BFA5-4789-A8FD-83819A6C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2F213F-37D8-43A2-9844-FB50DEDA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C5F757-73E0-4EF8-AA83-49122A23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2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E1C4C0-D481-40AA-94F5-55039377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524B6D-7989-4E82-846C-1D6AC3556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9D1530-A9A1-414E-9521-3FA3DB9A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4F5F89-138F-4218-ACBF-CF90268E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0A6C02-91EA-4184-A150-90331D20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4234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8A730-A185-4D92-A2A8-F16A9CC7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F70995-61AA-4C2E-84E2-984DF493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C18786-6870-42E8-868F-F81F7E72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ACCCAE-825B-4D8E-BEA7-663E25E7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0402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65017FC-172D-4A86-8D9D-B02897FD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27CB9E-6006-465A-86C7-7B6F6046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33CB08-E0D3-45FB-8FCD-01E07461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809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EA4C6-695C-4A2B-B2B2-710B713E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D22D53-9B3E-4D2D-B2AD-CEEA8245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F44515-17D6-445F-9106-B8762505A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E18293-E81A-4519-B29E-780941C1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4D3252-90C5-4C7C-AF70-5AABADCB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AEFCA6-124F-493A-82AF-5F98D5D1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634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DC93E-FAD9-43A2-ACA6-38DCBA36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5B7F2F-7E3D-410C-8E19-83EE6A4FB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34AEA9-BE4A-4064-A7F2-4A97E34A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74EF31-7CF7-4DDC-A80F-AFAC1AED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46A487-A0EC-4FEC-BEC6-B6E90161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7593AB-9D40-4EE6-A199-9154ACFA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631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59A6E-08D0-49DC-8602-3870A890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6EDE93-5EA1-446C-8B64-17F0936E3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BD1EC-2B6B-486C-BB5C-BA621A09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9A99F7-5150-44A8-8465-0960E650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5125C5-5D86-463F-BF29-F552CBAF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725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CC1F36-DE99-4366-9C4D-25F75E798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0917D4-5586-48C0-A35E-D61243973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84BD9C-7D69-40F9-AAA2-BF7AFDC3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F30E6C-541E-417D-B6E5-EEF78A08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61FB10-A482-48FD-B7D9-68FC8511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6428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AA6C3-5431-4794-98D1-81AC1B511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A7298E-41E1-409F-A76C-BDD9F5432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95937E-4DAE-437F-9F61-F108404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15FEC5-28FA-406C-8FBA-35F321B0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EEA2D-D910-4B5B-B881-FC6F7FD2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51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A1D8C5-9B3E-4EE3-82D0-C5709FB9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11097F-39AC-4084-B279-BBCDC728E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E58C3-A2AC-4C84-9305-920D428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4D0F60-4609-49E8-B73B-DFEC0761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D19DFD-792B-47A5-8C8B-083ADA83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99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B8133-18C4-4F85-AB7A-EA0F58A8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38"/>
            <a:ext cx="10515163" cy="2852738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8420B1-510D-4D44-91C3-89CC5E475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3"/>
            <a:ext cx="10515163" cy="1500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4E09CA-4DA2-435A-9976-D591C9E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3FCC85-9446-4B46-AE3F-4F2FBB9B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A008D-477A-4398-A98B-A665FEDF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71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B7F3D-AFE9-4456-B8C9-7718BD5DE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D029B7-66B3-4EC7-B9AB-7440AC67A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52194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36A5F2-CA37-4646-AF79-DDCEE60D9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825625"/>
            <a:ext cx="52194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C3AF81-9988-41AB-9C46-81B82E3C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587554-60A0-4D90-91D5-5A1C24B7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9C513E-6252-4451-8100-4BC79048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3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F8DDB-6F11-484C-9285-20273930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CAF2E5-B968-48C7-A94A-7C983104D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2906EB7-32C8-41F8-B755-9BDC33D13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B4C9F9-091D-4D6A-B50D-F8B84D48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74C5A2-7F0C-4216-807F-DD42737C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CBAE06-1790-498B-B805-A267084B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297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74DA6-47E5-4481-AA6B-5B709132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6" y="365125"/>
            <a:ext cx="10515163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979E40-0EBA-4F72-9746-CBCABEFA8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681163"/>
            <a:ext cx="5157543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D2B89E-94D5-43A7-9F6A-D1B1A037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6" y="2505075"/>
            <a:ext cx="515754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6E9693-D559-4E5C-8883-5219A0D2F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20" y="1681163"/>
            <a:ext cx="5182950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B6F3E1-0B72-40EF-A616-FC25961BA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20" y="2505075"/>
            <a:ext cx="518295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112222F-2271-411E-A8F7-CAB26D61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7967249-3C52-46E1-A3C4-0C2079B77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D860FE5-1FDE-4158-9B2F-6AD0B9A6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8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E203A-D50F-451B-A15E-34D228AEC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38DE90-9999-4BF3-A68A-FE609EC9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738713-6D95-463D-A761-CE9288B3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617623-F5F9-47DE-BF6B-166D0C1D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2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DD5721-1DFE-4073-BCF2-DEB6659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08CBA8-9A36-407A-8EF4-F2CEAF64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C79B33-5925-41C5-8E48-33DF9AE7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89895-4B79-4910-BDD2-0F1A7625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6" y="457200"/>
            <a:ext cx="3931674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6FCF-7ADA-4C51-B595-73EA25E3B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950" y="987425"/>
            <a:ext cx="6172220" cy="4873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F19518-4FAF-4889-8F42-690CFC75D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6" y="2057400"/>
            <a:ext cx="393167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F57A83-7902-41EA-979B-B290B632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DBDB12-5AD1-44BE-8C19-C248E669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85A02A-CA82-491C-84C9-D50AF2B1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99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A9D7A-AA8E-4804-9BE1-B1FBC1D3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6" y="457200"/>
            <a:ext cx="3931674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F5E3F2-79AF-40A4-93F9-F8B0CD7AA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950" y="987425"/>
            <a:ext cx="617222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4C30EC-7D4A-4674-B9DE-71B634622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6" y="2057400"/>
            <a:ext cx="393167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62D96C-A5F6-4A54-9549-8C48CD00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FF7529-4ED6-46F2-95AA-482B62DF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1FB802-C105-4A5E-97D9-009CA1C2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7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83663-D31B-4DD7-9B97-DD0D7D9A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A26B6C-BF35-4482-A5B3-9ABEC47F7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C51C1E-A802-4576-A9DF-D29BA67F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5792B-5AE4-4BFC-B721-C7B55331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29D11-406C-4158-A01D-0380970C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892B63-FF96-4AE9-AAE1-5A58A2CF7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791" y="365125"/>
            <a:ext cx="2628791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095B6F-CD6A-437F-B881-FAAAF2F0A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418" y="365125"/>
            <a:ext cx="7810153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1F23CB-67AC-4AC3-9799-7DFA7F63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/>
          <a:lstStyle/>
          <a:p>
            <a:fld id="{83C8D52F-5C2A-4B32-86BA-CBB88F1AFE5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FABDAB-342B-4A21-9685-AB2AF764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570FC-7ECC-4A7C-BA9D-4F6CDEA4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/>
          <a:lstStyle/>
          <a:p>
            <a:fld id="{5A11B384-DF4F-4B4D-9245-0DBB0DA69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65445-CFC3-4FC4-85B4-C6A248BF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85EAA-4337-412E-8019-611D1BD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1386BF-5195-4260-86FE-898BAF0C3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FB46447-A526-4D29-8B88-964300E76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F537AC-EE03-4B81-881B-80BBA2B93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0F79176-56B4-415C-95C7-17E76DD4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61A3E8C-2D5A-41F1-86E6-A0C34EAC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8B2B9BD-70DC-4CB4-B4BA-97CEFB36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7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FFC0-A459-4E41-B93B-3DC0ED04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EA1987-6A19-47A3-AAC5-1C6BCC2D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DBA5397-DFAF-4171-A482-5A956E6A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DA9F8E2-8231-4673-AADB-25F0951D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9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DE6EC1-2E9C-4AC5-9E35-4A555E4E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4CFD84-2BC4-43A4-A655-7209C19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11B6DF-86C6-4FCF-9EED-03194DAE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00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AC0FA-76B0-4C9D-8CC1-EC5B8313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E83A0F-ACAF-4EB2-958F-6AC6D4A4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D6967E-C7C1-4CC7-843C-198BD44F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E0511F-6BB0-43BC-B3C9-91D94986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31DF2F-4C30-4474-8E02-C08CA138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DDB50C-E366-41FE-8F16-E304D3C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62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ECCE32-DA01-4859-B341-98166B6A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641076-B8C6-4164-B354-BBD264E54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846A41-5C45-48A6-983F-06F27287F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513030-930A-4BEB-911D-6A260450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A2480C-1D28-43F7-9645-14696720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590A89-AD31-4DFC-A6E4-A2AEECA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51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78217EF-E4DE-4CB6-B643-E092714E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17C9D-8708-46DE-BF41-2A460706B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985291-00F8-4D4B-9B6F-6DFAFC250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DB436-465E-4BCE-9228-17B5F67E40E2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25466D-D629-4B6F-8472-3FCB33DD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27AB7A-003B-4934-AF09-6669180E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565FF-F100-4EF2-B2AA-ECBBA5BFEA73}" type="slidenum">
              <a:rPr lang="it-IT" smtClean="0"/>
              <a:t>‹#›</a:t>
            </a:fld>
            <a:endParaRPr lang="it-IT"/>
          </a:p>
        </p:txBody>
      </p:sp>
      <p:sp>
        <p:nvSpPr>
          <p:cNvPr id="7" name="MSIPCMContentMarking" descr="{&quot;HashCode&quot;:-737422140,&quot;Placement&quot;:&quot;Footer&quot;,&quot;Top&quot;:521.6203,&quot;Left&quot;:436.140228,&quot;SlideWidth&quot;:960,&quot;SlideHeight&quot;:540}">
            <a:extLst>
              <a:ext uri="{FF2B5EF4-FFF2-40B4-BE49-F238E27FC236}">
                <a16:creationId xmlns:a16="http://schemas.microsoft.com/office/drawing/2014/main" id="{07A5AC3B-1EFA-4824-9053-E642D72ADC84}"/>
              </a:ext>
            </a:extLst>
          </p:cNvPr>
          <p:cNvSpPr txBox="1"/>
          <p:nvPr userDrawn="1"/>
        </p:nvSpPr>
        <p:spPr>
          <a:xfrm>
            <a:off x="5538981" y="6624578"/>
            <a:ext cx="1114038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it-IT" sz="900">
                <a:solidFill>
                  <a:srgbClr val="008000"/>
                </a:solidFill>
                <a:latin typeface="arial" panose="020B0604020202020204" pitchFamily="34" charset="0"/>
              </a:rPr>
              <a:t>C1 -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368490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7C422C-A77A-4D37-9417-99BAC639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4DCE71-E773-4263-9460-98B80B438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2B182F-0F3E-4361-8C04-EC622B61C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E8742-0F62-4EDC-88AA-A668F8BC53E0}" type="datetimeFigureOut">
              <a:rPr lang="it-IT" smtClean="0"/>
              <a:t>23/10/22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7AA71E-05EC-4848-B10A-0A228FA24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E2D337-C60A-4AF6-AC5A-40421BD8C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DAEB-559C-4F33-84CB-4BC6983E4097}" type="slidenum">
              <a:rPr lang="it-IT" smtClean="0"/>
              <a:t>‹#›</a:t>
            </a:fld>
            <a:endParaRPr lang="it-IT"/>
          </a:p>
        </p:txBody>
      </p:sp>
      <p:sp>
        <p:nvSpPr>
          <p:cNvPr id="7" name="MSIPCMContentMarking" descr="{&quot;HashCode&quot;:-737422140,&quot;Placement&quot;:&quot;Footer&quot;,&quot;Top&quot;:521.6203,&quot;Left&quot;:436.140228,&quot;SlideWidth&quot;:960,&quot;SlideHeight&quot;:540}">
            <a:extLst>
              <a:ext uri="{FF2B5EF4-FFF2-40B4-BE49-F238E27FC236}">
                <a16:creationId xmlns:a16="http://schemas.microsoft.com/office/drawing/2014/main" id="{FEAA319F-7A88-49EF-991F-BE50C0787858}"/>
              </a:ext>
            </a:extLst>
          </p:cNvPr>
          <p:cNvSpPr txBox="1"/>
          <p:nvPr userDrawn="1"/>
        </p:nvSpPr>
        <p:spPr>
          <a:xfrm>
            <a:off x="5538981" y="6624578"/>
            <a:ext cx="1114038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it-IT" sz="900">
                <a:solidFill>
                  <a:srgbClr val="008000"/>
                </a:solidFill>
                <a:latin typeface="arial" panose="020B0604020202020204" pitchFamily="34" charset="0"/>
              </a:rPr>
              <a:t>C1 -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263698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70BAF8F-6B5D-4D24-B1FA-4A9F0C17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7B0C40-6DA1-470F-BE56-D6194ACF5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C950DE-6AB6-477E-874F-B56DE15B8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7562-75EF-44B6-93C9-681B86FBBA7D}" type="datetimeFigureOut">
              <a:rPr lang="fr-FR" smtClean="0"/>
              <a:t>23/10/2022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39BA9B-5966-4D06-A06A-A104FE398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B82CE-7A03-4E92-987D-142AC3FE1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4ADB9-5A2C-4ACD-9CF3-12E7DCA7DACD}" type="slidenum">
              <a:rPr lang="fr-FR" smtClean="0"/>
              <a:t>‹#›</a:t>
            </a:fld>
            <a:endParaRPr lang="fr-FR"/>
          </a:p>
        </p:txBody>
      </p:sp>
      <p:sp>
        <p:nvSpPr>
          <p:cNvPr id="7" name="MSIPCMContentMarking" descr="{&quot;HashCode&quot;:-737422140,&quot;Placement&quot;:&quot;Footer&quot;,&quot;Top&quot;:521.6203,&quot;Left&quot;:436.140228,&quot;SlideWidth&quot;:960,&quot;SlideHeight&quot;:540}">
            <a:extLst>
              <a:ext uri="{FF2B5EF4-FFF2-40B4-BE49-F238E27FC236}">
                <a16:creationId xmlns:a16="http://schemas.microsoft.com/office/drawing/2014/main" id="{B24FE6C7-CF05-4B68-99FF-7B5D6F1DECAA}"/>
              </a:ext>
            </a:extLst>
          </p:cNvPr>
          <p:cNvSpPr txBox="1"/>
          <p:nvPr userDrawn="1"/>
        </p:nvSpPr>
        <p:spPr>
          <a:xfrm>
            <a:off x="5538981" y="6624578"/>
            <a:ext cx="1114038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008000"/>
                </a:solidFill>
                <a:latin typeface="arial" panose="020B0604020202020204" pitchFamily="34" charset="0"/>
              </a:rPr>
              <a:t>C1 -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266423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737422140,&quot;Placement&quot;:&quot;Footer&quot;,&quot;Top&quot;:521.6203,&quot;Left&quot;:436.140228,&quot;SlideWidth&quot;:960,&quot;SlideHeight&quot;:540}">
            <a:extLst>
              <a:ext uri="{FF2B5EF4-FFF2-40B4-BE49-F238E27FC236}">
                <a16:creationId xmlns:a16="http://schemas.microsoft.com/office/drawing/2014/main" id="{BE9C52B2-6B6D-4711-960C-9F814516B031}"/>
              </a:ext>
            </a:extLst>
          </p:cNvPr>
          <p:cNvSpPr txBox="1"/>
          <p:nvPr userDrawn="1"/>
        </p:nvSpPr>
        <p:spPr>
          <a:xfrm>
            <a:off x="5538981" y="6624578"/>
            <a:ext cx="1114038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008000"/>
                </a:solidFill>
                <a:latin typeface="arial" panose="020B0604020202020204" pitchFamily="34" charset="0"/>
              </a:rPr>
              <a:t>C1 -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123405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8.tif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8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em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8.tif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EF56021-17D5-1A43-A728-82CDD08AE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553" y="6483638"/>
            <a:ext cx="161727" cy="161727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20E6EB6-8C65-B241-4CF9-5DF625DC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358" y="5803271"/>
            <a:ext cx="1339042" cy="680367"/>
          </a:xfrm>
          <a:prstGeom prst="rect">
            <a:avLst/>
          </a:prstGeom>
        </p:spPr>
      </p:pic>
      <p:pic>
        <p:nvPicPr>
          <p:cNvPr id="27" name="Picture 26" descr="A picture containing scissors&#10;&#10;Description automatically generated">
            <a:extLst>
              <a:ext uri="{FF2B5EF4-FFF2-40B4-BE49-F238E27FC236}">
                <a16:creationId xmlns:a16="http://schemas.microsoft.com/office/drawing/2014/main" id="{F4ABEBD3-4D40-2096-0515-21EDABFF7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3973" cy="72323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AF5028-AE22-6CBD-7043-17FAE4564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40" y="0"/>
            <a:ext cx="7029094" cy="7232362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2BDFF00-5392-6EB1-EA04-BB23C35F0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23" y="0"/>
            <a:ext cx="3632487" cy="1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5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20">
            <a:extLst>
              <a:ext uri="{FF2B5EF4-FFF2-40B4-BE49-F238E27FC236}">
                <a16:creationId xmlns:a16="http://schemas.microsoft.com/office/drawing/2014/main" id="{C50213F5-CC57-412C-B903-12632F435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 13">
            <a:extLst>
              <a:ext uri="{FF2B5EF4-FFF2-40B4-BE49-F238E27FC236}">
                <a16:creationId xmlns:a16="http://schemas.microsoft.com/office/drawing/2014/main" id="{39F5C227-86F0-4224-924E-4C0889BA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07" y="226299"/>
            <a:ext cx="10111803" cy="10810234"/>
          </a:xfrm>
          <a:prstGeom prst="rect">
            <a:avLst/>
          </a:prstGeom>
        </p:spPr>
      </p:pic>
      <p:grpSp>
        <p:nvGrpSpPr>
          <p:cNvPr id="13" name="Group 14">
            <a:extLst>
              <a:ext uri="{FF2B5EF4-FFF2-40B4-BE49-F238E27FC236}">
                <a16:creationId xmlns:a16="http://schemas.microsoft.com/office/drawing/2014/main" id="{55730B01-3163-4B39-B7B7-259BC209A60B}"/>
              </a:ext>
            </a:extLst>
          </p:cNvPr>
          <p:cNvGrpSpPr/>
          <p:nvPr/>
        </p:nvGrpSpPr>
        <p:grpSpPr>
          <a:xfrm>
            <a:off x="115368" y="1458094"/>
            <a:ext cx="11976369" cy="4796758"/>
            <a:chOff x="3855249" y="660907"/>
            <a:chExt cx="4481502" cy="519696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1D6C1301-72D3-45F0-AD3F-ADF9101DEA5A}"/>
                </a:ext>
              </a:extLst>
            </p:cNvPr>
            <p:cNvSpPr/>
            <p:nvPr/>
          </p:nvSpPr>
          <p:spPr>
            <a:xfrm>
              <a:off x="3855251" y="660907"/>
              <a:ext cx="4481500" cy="5196968"/>
            </a:xfrm>
            <a:prstGeom prst="rect">
              <a:avLst/>
            </a:prstGeom>
            <a:gradFill flip="none" rotWithShape="1">
              <a:gsLst>
                <a:gs pos="0">
                  <a:srgbClr val="640000"/>
                </a:gs>
                <a:gs pos="46000">
                  <a:srgbClr val="7F0000"/>
                </a:gs>
                <a:gs pos="100000">
                  <a:srgbClr val="9A000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ZoneTexte 10">
              <a:extLst>
                <a:ext uri="{FF2B5EF4-FFF2-40B4-BE49-F238E27FC236}">
                  <a16:creationId xmlns:a16="http://schemas.microsoft.com/office/drawing/2014/main" id="{5F4A53F7-61C6-4EE5-9E12-85648F4ED066}"/>
                </a:ext>
              </a:extLst>
            </p:cNvPr>
            <p:cNvSpPr txBox="1"/>
            <p:nvPr/>
          </p:nvSpPr>
          <p:spPr>
            <a:xfrm>
              <a:off x="3855249" y="2902773"/>
              <a:ext cx="4481501" cy="595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54492" rtl="0" eaLnBrk="1" fontAlgn="auto" latinLnBrk="0" hangingPunct="1">
                <a:lnSpc>
                  <a:spcPts val="4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700" cap="none" spc="18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onDidot Thin" pitchFamily="2" charset="0"/>
                <a:ea typeface="+mn-ea"/>
                <a:cs typeface="+mn-cs"/>
              </a:endParaRPr>
            </a:p>
          </p:txBody>
        </p:sp>
      </p:grpSp>
      <p:pic>
        <p:nvPicPr>
          <p:cNvPr id="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27812755-797E-4DF2-AA9C-895AF3F34C0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888567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6E47D9-DEE1-45C2-9B8B-A0607A1ED1AD}"/>
              </a:ext>
            </a:extLst>
          </p:cNvPr>
          <p:cNvSpPr txBox="1"/>
          <p:nvPr/>
        </p:nvSpPr>
        <p:spPr>
          <a:xfrm>
            <a:off x="115368" y="80840"/>
            <a:ext cx="11976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dirty="0">
                <a:solidFill>
                  <a:prstClr val="white"/>
                </a:solidFill>
                <a:latin typeface="Gotham Medium"/>
              </a:rPr>
              <a:t>T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he key </a:t>
            </a:r>
            <a:r>
              <a:rPr kumimoji="0" lang="it-IT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functions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 of the smart </a:t>
            </a:r>
            <a:r>
              <a:rPr kumimoji="0" lang="it-IT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contract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 </a:t>
            </a:r>
            <a:r>
              <a:rPr lang="it-IT" sz="4000" b="1" dirty="0" err="1">
                <a:solidFill>
                  <a:prstClr val="white"/>
                </a:solidFill>
                <a:latin typeface="Gotham Medium"/>
              </a:rPr>
              <a:t>foundry</a:t>
            </a:r>
            <a:endParaRPr kumimoji="0" lang="it-IT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/>
            </a:endParaRPr>
          </a:p>
        </p:txBody>
      </p:sp>
      <p:pic>
        <p:nvPicPr>
          <p:cNvPr id="2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D829CE3D-8CCE-4A6B-890A-C8494CCD3999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952735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30">
            <a:extLst>
              <a:ext uri="{FF2B5EF4-FFF2-40B4-BE49-F238E27FC236}">
                <a16:creationId xmlns:a16="http://schemas.microsoft.com/office/drawing/2014/main" id="{BA7CC19A-CDFD-A190-317F-2EC09619C3C7}"/>
              </a:ext>
            </a:extLst>
          </p:cNvPr>
          <p:cNvSpPr txBox="1"/>
          <p:nvPr/>
        </p:nvSpPr>
        <p:spPr>
          <a:xfrm>
            <a:off x="115367" y="1502743"/>
            <a:ext cx="11961259" cy="110799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200" dirty="0">
                <a:ln w="3175">
                  <a:noFill/>
                </a:ln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W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have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extended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and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reimplemented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openzeppelin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escrow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contract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to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function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as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vault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that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deposits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or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returns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alloy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(native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currency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i.e.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matic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) and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gems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(erc20) to the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owners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of the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nft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instead</a:t>
            </a:r>
            <a:r>
              <a:rPr kumimoji="0" lang="it-IT" sz="22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of to the </a:t>
            </a:r>
            <a:r>
              <a:rPr kumimoji="0" lang="it-IT" sz="22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message.sender</a:t>
            </a:r>
            <a:endParaRPr kumimoji="0" lang="it-IT" sz="22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374AF7-188A-25BE-7FA2-526DC2D2E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6" y="2913991"/>
            <a:ext cx="5382339" cy="305544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B5C37A-5C06-D44F-A109-A190CE096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01" y="2913991"/>
            <a:ext cx="5874140" cy="100286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48C7B79-419C-89DA-D618-6DDB495AB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01" y="4120727"/>
            <a:ext cx="5874140" cy="19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5">
            <a:extLst>
              <a:ext uri="{FF2B5EF4-FFF2-40B4-BE49-F238E27FC236}">
                <a16:creationId xmlns:a16="http://schemas.microsoft.com/office/drawing/2014/main" id="{22B35525-500A-42E4-8A31-80BC92AD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7" t="2797" r="30" b="81"/>
          <a:stretch/>
        </p:blipFill>
        <p:spPr>
          <a:xfrm>
            <a:off x="0" y="-10706"/>
            <a:ext cx="12289536" cy="68712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7957F2-3B0D-437D-81F1-A7273E74A90C}"/>
              </a:ext>
            </a:extLst>
          </p:cNvPr>
          <p:cNvSpPr txBox="1"/>
          <p:nvPr/>
        </p:nvSpPr>
        <p:spPr>
          <a:xfrm>
            <a:off x="740792" y="17528"/>
            <a:ext cx="1071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D1B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THE DEMO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srgbClr val="D1B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Medium"/>
            </a:endParaRPr>
          </a:p>
        </p:txBody>
      </p:sp>
      <p:sp>
        <p:nvSpPr>
          <p:cNvPr id="11" name="Rectangle 58">
            <a:extLst>
              <a:ext uri="{FF2B5EF4-FFF2-40B4-BE49-F238E27FC236}">
                <a16:creationId xmlns:a16="http://schemas.microsoft.com/office/drawing/2014/main" id="{81D486E2-B3BC-4461-A117-124DBAAC5EE3}"/>
              </a:ext>
            </a:extLst>
          </p:cNvPr>
          <p:cNvSpPr/>
          <p:nvPr/>
        </p:nvSpPr>
        <p:spPr>
          <a:xfrm>
            <a:off x="693490" y="1414060"/>
            <a:ext cx="2736000" cy="4880931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73">
            <a:extLst>
              <a:ext uri="{FF2B5EF4-FFF2-40B4-BE49-F238E27FC236}">
                <a16:creationId xmlns:a16="http://schemas.microsoft.com/office/drawing/2014/main" id="{D09F9B4A-8C0E-4A16-A7A2-2905269B6F5C}"/>
              </a:ext>
            </a:extLst>
          </p:cNvPr>
          <p:cNvCxnSpPr/>
          <p:nvPr/>
        </p:nvCxnSpPr>
        <p:spPr>
          <a:xfrm>
            <a:off x="1037596" y="2037800"/>
            <a:ext cx="212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>
            <a:extLst>
              <a:ext uri="{FF2B5EF4-FFF2-40B4-BE49-F238E27FC236}">
                <a16:creationId xmlns:a16="http://schemas.microsoft.com/office/drawing/2014/main" id="{1F8C028E-0338-42CD-B0C4-7DC85701C701}"/>
              </a:ext>
            </a:extLst>
          </p:cNvPr>
          <p:cNvSpPr/>
          <p:nvPr/>
        </p:nvSpPr>
        <p:spPr>
          <a:xfrm>
            <a:off x="171222" y="1475441"/>
            <a:ext cx="378053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ok"/>
                <a:cs typeface="Gotham Black" pitchFamily="50" charset="0"/>
              </a:rPr>
              <a:t>IN STORE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ok"/>
                <a:cs typeface="Gotham Black" pitchFamily="50" charset="0"/>
              </a:rPr>
              <a:t>VISIBILITY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A0D1B39-15E3-4F6D-AB06-96A38748E76E}"/>
              </a:ext>
            </a:extLst>
          </p:cNvPr>
          <p:cNvSpPr/>
          <p:nvPr/>
        </p:nvSpPr>
        <p:spPr>
          <a:xfrm>
            <a:off x="737842" y="4659824"/>
            <a:ext cx="273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CARTELLO GWP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</p:txBody>
      </p:sp>
      <p:pic>
        <p:nvPicPr>
          <p:cNvPr id="43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713BF48A-5518-4AA7-BE81-B1F30D928ED1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779471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0A7A14-A103-2550-2101-56F70C0A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96" y="4898307"/>
            <a:ext cx="6175139" cy="1396684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574C2B-4408-E1D2-C391-AE8E0D201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96" y="1159105"/>
            <a:ext cx="4944565" cy="35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5">
            <a:extLst>
              <a:ext uri="{FF2B5EF4-FFF2-40B4-BE49-F238E27FC236}">
                <a16:creationId xmlns:a16="http://schemas.microsoft.com/office/drawing/2014/main" id="{22B35525-500A-42E4-8A31-80BC92AD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7" t="2797" r="30" b="81"/>
          <a:stretch/>
        </p:blipFill>
        <p:spPr>
          <a:xfrm>
            <a:off x="0" y="-10706"/>
            <a:ext cx="12289536" cy="68712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7957F2-3B0D-437D-81F1-A7273E74A90C}"/>
              </a:ext>
            </a:extLst>
          </p:cNvPr>
          <p:cNvSpPr txBox="1"/>
          <p:nvPr/>
        </p:nvSpPr>
        <p:spPr>
          <a:xfrm>
            <a:off x="740792" y="17528"/>
            <a:ext cx="1071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D1B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THE DEMO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srgbClr val="D1B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Medium"/>
            </a:endParaRPr>
          </a:p>
        </p:txBody>
      </p:sp>
      <p:sp>
        <p:nvSpPr>
          <p:cNvPr id="11" name="Rectangle 58">
            <a:extLst>
              <a:ext uri="{FF2B5EF4-FFF2-40B4-BE49-F238E27FC236}">
                <a16:creationId xmlns:a16="http://schemas.microsoft.com/office/drawing/2014/main" id="{81D486E2-B3BC-4461-A117-124DBAAC5EE3}"/>
              </a:ext>
            </a:extLst>
          </p:cNvPr>
          <p:cNvSpPr/>
          <p:nvPr/>
        </p:nvSpPr>
        <p:spPr>
          <a:xfrm>
            <a:off x="693489" y="1414060"/>
            <a:ext cx="7027234" cy="4880931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71BB153E-52ED-4EBE-A59F-82B7450D1EEC}"/>
              </a:ext>
            </a:extLst>
          </p:cNvPr>
          <p:cNvSpPr/>
          <p:nvPr/>
        </p:nvSpPr>
        <p:spPr>
          <a:xfrm>
            <a:off x="8056304" y="1414061"/>
            <a:ext cx="3394904" cy="4880928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73">
            <a:extLst>
              <a:ext uri="{FF2B5EF4-FFF2-40B4-BE49-F238E27FC236}">
                <a16:creationId xmlns:a16="http://schemas.microsoft.com/office/drawing/2014/main" id="{5EF31B4F-E922-4014-83D6-E1DE525314F3}"/>
              </a:ext>
            </a:extLst>
          </p:cNvPr>
          <p:cNvCxnSpPr/>
          <p:nvPr/>
        </p:nvCxnSpPr>
        <p:spPr>
          <a:xfrm>
            <a:off x="8715209" y="1898200"/>
            <a:ext cx="212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>
            <a:extLst>
              <a:ext uri="{FF2B5EF4-FFF2-40B4-BE49-F238E27FC236}">
                <a16:creationId xmlns:a16="http://schemas.microsoft.com/office/drawing/2014/main" id="{1F8C028E-0338-42CD-B0C4-7DC85701C701}"/>
              </a:ext>
            </a:extLst>
          </p:cNvPr>
          <p:cNvSpPr/>
          <p:nvPr/>
        </p:nvSpPr>
        <p:spPr>
          <a:xfrm>
            <a:off x="2103579" y="1458514"/>
            <a:ext cx="3780536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ok"/>
                <a:cs typeface="Gotham Black" pitchFamily="50" charset="0"/>
              </a:rPr>
              <a:t>PROOF OF CONCEPT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Book"/>
              <a:cs typeface="Gotham Black" pitchFamily="50" charset="0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FBEDB40-9AB4-4B33-AC0F-E81065B035AF}"/>
              </a:ext>
            </a:extLst>
          </p:cNvPr>
          <p:cNvSpPr/>
          <p:nvPr/>
        </p:nvSpPr>
        <p:spPr>
          <a:xfrm>
            <a:off x="7863488" y="1546589"/>
            <a:ext cx="3780536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ok"/>
                <a:cs typeface="Gotham Black" pitchFamily="50" charset="0"/>
              </a:rPr>
              <a:t>EXAMPLE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A0D1B39-15E3-4F6D-AB06-96A38748E76E}"/>
              </a:ext>
            </a:extLst>
          </p:cNvPr>
          <p:cNvSpPr/>
          <p:nvPr/>
        </p:nvSpPr>
        <p:spPr>
          <a:xfrm>
            <a:off x="931064" y="4971550"/>
            <a:ext cx="66617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This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is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proof of concept of how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we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can wrap in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tokens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on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ethereum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and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bring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it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to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Polygon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for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gems</a:t>
            </a:r>
            <a:endParaRPr lang="fr-FR" sz="1600" dirty="0">
              <a:solidFill>
                <a:prstClr val="white"/>
              </a:solidFill>
              <a:latin typeface="Gotham Light" pitchFamily="50" charset="0"/>
              <a:cs typeface="Gotham Light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Using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the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Wormhole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protocol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which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is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compatible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with</a:t>
            </a:r>
            <a:r>
              <a:rPr lang="fr-FR" sz="16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 </a:t>
            </a:r>
            <a:r>
              <a:rPr lang="fr-FR" sz="1600" dirty="0" err="1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Polygon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F2DA841-6EF2-4993-9027-C3F51BC24B02}"/>
              </a:ext>
            </a:extLst>
          </p:cNvPr>
          <p:cNvSpPr/>
          <p:nvPr/>
        </p:nvSpPr>
        <p:spPr>
          <a:xfrm>
            <a:off x="8421744" y="5028440"/>
            <a:ext cx="273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owner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of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wrapped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token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allows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Foundry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vault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to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spend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up to 300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tokens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</p:txBody>
      </p:sp>
      <p:pic>
        <p:nvPicPr>
          <p:cNvPr id="43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713BF48A-5518-4AA7-BE81-B1F30D928ED1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779471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AA59F5-6855-C32F-9624-F87556DB4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56" y="1836172"/>
            <a:ext cx="4736900" cy="3071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A573DE-522D-F75F-B908-3F959E1B8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676" y="2221912"/>
            <a:ext cx="2916665" cy="65968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B3D062-22E2-7142-84A7-95355C60B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10" y="3049733"/>
            <a:ext cx="2916665" cy="18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2C1B39-DB72-B689-1AC0-04B281E2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2" y="0"/>
            <a:ext cx="12268202" cy="81867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E1D039-6FCA-40C9-B9D5-4A8A1EDB405C}"/>
              </a:ext>
            </a:extLst>
          </p:cNvPr>
          <p:cNvSpPr txBox="1"/>
          <p:nvPr/>
        </p:nvSpPr>
        <p:spPr>
          <a:xfrm>
            <a:off x="1558082" y="3841061"/>
            <a:ext cx="91085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00" b="0" i="0" u="none" strike="noStrike" kern="1200" cap="none" spc="0" normalizeH="0" baseline="0" noProof="0" dirty="0" err="1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Gotham Medium" pitchFamily="50" charset="0"/>
                <a:ea typeface="+mn-ea"/>
                <a:cs typeface="Gotham Medium" pitchFamily="50" charset="0"/>
              </a:rPr>
              <a:t>NFTiffany</a:t>
            </a:r>
            <a:r>
              <a:rPr kumimoji="0" lang="fr-FR" sz="10600" b="0" i="0" u="none" strike="noStrike" kern="1200" cap="none" spc="0" normalizeH="0" baseline="0" noProof="0" dirty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Gotham Medium" pitchFamily="50" charset="0"/>
                <a:ea typeface="+mn-ea"/>
                <a:cs typeface="Gotham Medium" pitchFamily="50" charset="0"/>
              </a:rPr>
              <a:t> &amp; Co</a:t>
            </a:r>
            <a:endParaRPr kumimoji="0" lang="fr-FR" sz="10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 pitchFamily="50" charset="0"/>
              <a:ea typeface="+mn-ea"/>
              <a:cs typeface="Gotham Medium" pitchFamily="50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2EFD46-AC8D-490B-BEFA-4FEC314A45D5}"/>
              </a:ext>
            </a:extLst>
          </p:cNvPr>
          <p:cNvSpPr txBox="1"/>
          <p:nvPr/>
        </p:nvSpPr>
        <p:spPr>
          <a:xfrm>
            <a:off x="1525417" y="3387613"/>
            <a:ext cx="7578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000" dirty="0">
                <a:blipFill>
                  <a:blip r:embed="rId4"/>
                  <a:stretch>
                    <a:fillRect/>
                  </a:stretch>
                </a:blipFill>
                <a:latin typeface="Gotham Medium" pitchFamily="50" charset="0"/>
              </a:rPr>
              <a:t>WHAT</a:t>
            </a:r>
            <a:r>
              <a:rPr lang="fr-FR" sz="5000" dirty="0">
                <a:solidFill>
                  <a:schemeClr val="bg2">
                    <a:lumMod val="75000"/>
                  </a:schemeClr>
                </a:solidFill>
                <a:latin typeface="Gotham Light" pitchFamily="50" charset="0"/>
                <a:cs typeface="Gotham Light" pitchFamily="50" charset="0"/>
              </a:rPr>
              <a:t>	</a:t>
            </a:r>
            <a:endParaRPr kumimoji="0" lang="fr-FR" sz="5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3F2B6F-F03B-4DAE-8272-C355AE47093D}"/>
              </a:ext>
            </a:extLst>
          </p:cNvPr>
          <p:cNvSpPr txBox="1"/>
          <p:nvPr/>
        </p:nvSpPr>
        <p:spPr>
          <a:xfrm>
            <a:off x="8902689" y="5207934"/>
            <a:ext cx="984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IS?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B735E1-4A34-4532-8D20-692997A7B240}"/>
              </a:ext>
            </a:extLst>
          </p:cNvPr>
          <p:cNvSpPr txBox="1"/>
          <p:nvPr/>
        </p:nvSpPr>
        <p:spPr>
          <a:xfrm>
            <a:off x="-6068931" y="2679948"/>
            <a:ext cx="7578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&lt;</a:t>
            </a:r>
            <a:endParaRPr kumimoji="0" lang="fr-FR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D74C35-82B3-4BDF-91E1-4E11B1CEF6EE}"/>
              </a:ext>
            </a:extLst>
          </p:cNvPr>
          <p:cNvSpPr txBox="1"/>
          <p:nvPr/>
        </p:nvSpPr>
        <p:spPr>
          <a:xfrm>
            <a:off x="3616871" y="3787944"/>
            <a:ext cx="7578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pic>
        <p:nvPicPr>
          <p:cNvPr id="13" name="Image 11">
            <a:extLst>
              <a:ext uri="{FF2B5EF4-FFF2-40B4-BE49-F238E27FC236}">
                <a16:creationId xmlns:a16="http://schemas.microsoft.com/office/drawing/2014/main" id="{1D48FF19-5BC9-4817-8DD4-9BCB1F27F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553" y="5883779"/>
            <a:ext cx="161727" cy="1617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DAD75A-DCE1-4B0A-AE72-137257DCC0C8}"/>
              </a:ext>
            </a:extLst>
          </p:cNvPr>
          <p:cNvSpPr/>
          <p:nvPr/>
        </p:nvSpPr>
        <p:spPr>
          <a:xfrm>
            <a:off x="-589598" y="-144739"/>
            <a:ext cx="12839699" cy="7147477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420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6F00D0-5D58-4D1D-9AAB-0AE664DB30C8}"/>
              </a:ext>
            </a:extLst>
          </p:cNvPr>
          <p:cNvSpPr/>
          <p:nvPr/>
        </p:nvSpPr>
        <p:spPr>
          <a:xfrm>
            <a:off x="0" y="-3030"/>
            <a:ext cx="12192000" cy="6861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87AA38-50C5-4B8A-BB92-5866B3485691}"/>
              </a:ext>
            </a:extLst>
          </p:cNvPr>
          <p:cNvSpPr txBox="1"/>
          <p:nvPr/>
        </p:nvSpPr>
        <p:spPr>
          <a:xfrm>
            <a:off x="607375" y="812547"/>
            <a:ext cx="1097725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7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Medium" pitchFamily="50" charset="0"/>
              </a:rPr>
              <a:t>The Mission</a:t>
            </a:r>
          </a:p>
          <a:p>
            <a:pPr algn="ctr">
              <a:defRPr/>
            </a:pPr>
            <a:r>
              <a:rPr lang="en-GB" sz="35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To be the metaverse jewellery manufacture leader for the blockchain's growing community</a:t>
            </a:r>
          </a:p>
          <a:p>
            <a:pPr>
              <a:defRPr/>
            </a:pPr>
            <a:br>
              <a:rPr lang="en-GB" sz="35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</a:br>
            <a:br>
              <a:rPr lang="en-GB" sz="35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</a:br>
            <a:endParaRPr lang="fr-FR" sz="3500" dirty="0">
              <a:blipFill>
                <a:blip r:embed="rId3"/>
                <a:stretch>
                  <a:fillRect/>
                </a:stretch>
              </a:blipFill>
              <a:latin typeface="Gotham Light" pitchFamily="50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 pitchFamily="50" charset="0"/>
              <a:ea typeface="+mn-ea"/>
              <a:cs typeface="Gotham Medium" pitchFamily="50" charset="0"/>
            </a:endParaRP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33E26845-29EA-487B-A809-68E8EF23C0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553" y="6483638"/>
            <a:ext cx="161727" cy="161727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0F10DA25-EC91-400B-86A7-F44A776503CA}"/>
              </a:ext>
            </a:extLst>
          </p:cNvPr>
          <p:cNvSpPr txBox="1"/>
          <p:nvPr/>
        </p:nvSpPr>
        <p:spPr>
          <a:xfrm>
            <a:off x="73847" y="4196685"/>
            <a:ext cx="120443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37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Medium" pitchFamily="50" charset="0"/>
              </a:rPr>
              <a:t>The Vision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5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Light" pitchFamily="50" charset="0"/>
              </a:rPr>
              <a:t>To </a:t>
            </a:r>
            <a:r>
              <a:rPr lang="fr-FR" sz="35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Light" pitchFamily="50" charset="0"/>
              </a:rPr>
              <a:t>be</a:t>
            </a:r>
            <a:r>
              <a:rPr lang="fr-FR" sz="35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35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the first </a:t>
            </a:r>
            <a:r>
              <a:rPr kumimoji="0" lang="fr-FR" sz="35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metaverse</a:t>
            </a:r>
            <a:r>
              <a:rPr kumimoji="0" lang="fr-FR" sz="35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NFT </a:t>
            </a:r>
            <a:r>
              <a:rPr kumimoji="0" lang="fr-FR" sz="35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jewelry</a:t>
            </a:r>
            <a:endParaRPr kumimoji="0" lang="fr-FR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9" name="ZoneTexte 11">
            <a:extLst>
              <a:ext uri="{FF2B5EF4-FFF2-40B4-BE49-F238E27FC236}">
                <a16:creationId xmlns:a16="http://schemas.microsoft.com/office/drawing/2014/main" id="{D675AACC-0E98-4614-855A-71A023C8EFC4}"/>
              </a:ext>
            </a:extLst>
          </p:cNvPr>
          <p:cNvSpPr txBox="1"/>
          <p:nvPr/>
        </p:nvSpPr>
        <p:spPr>
          <a:xfrm>
            <a:off x="0" y="3011986"/>
            <a:ext cx="97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&lt;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11" name="ZoneTexte 12">
            <a:extLst>
              <a:ext uri="{FF2B5EF4-FFF2-40B4-BE49-F238E27FC236}">
                <a16:creationId xmlns:a16="http://schemas.microsoft.com/office/drawing/2014/main" id="{D7F23191-313B-44E8-80FE-2355B6415C67}"/>
              </a:ext>
            </a:extLst>
          </p:cNvPr>
          <p:cNvSpPr txBox="1"/>
          <p:nvPr/>
        </p:nvSpPr>
        <p:spPr>
          <a:xfrm>
            <a:off x="11015810" y="3037884"/>
            <a:ext cx="568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3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6FFE8-08BB-4ECB-9F5B-01D16DD1A5F7}"/>
              </a:ext>
            </a:extLst>
          </p:cNvPr>
          <p:cNvSpPr/>
          <p:nvPr/>
        </p:nvSpPr>
        <p:spPr>
          <a:xfrm>
            <a:off x="-397156" y="-331639"/>
            <a:ext cx="13227124" cy="7521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0900B-2301-4CD1-89C5-1F09CC1A8B40}"/>
              </a:ext>
            </a:extLst>
          </p:cNvPr>
          <p:cNvSpPr/>
          <p:nvPr/>
        </p:nvSpPr>
        <p:spPr>
          <a:xfrm>
            <a:off x="1592767" y="5305639"/>
            <a:ext cx="8687451" cy="781991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ctr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Medium" pitchFamily="50" charset="0"/>
              </a:rPr>
              <a:t>THE </a:t>
            </a:r>
          </a:p>
          <a:p>
            <a:pPr marL="0" marR="0" lvl="0" indent="0" algn="ctr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Medium" pitchFamily="50" charset="0"/>
              </a:rPr>
              <a:t>TRADE OFF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 pitchFamily="50" charset="0"/>
              <a:ea typeface="+mn-ea"/>
              <a:cs typeface="Gotham Medium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290CB2-B229-4E74-8DA7-1794E8B8543C}"/>
              </a:ext>
            </a:extLst>
          </p:cNvPr>
          <p:cNvSpPr/>
          <p:nvPr/>
        </p:nvSpPr>
        <p:spPr>
          <a:xfrm>
            <a:off x="7513770" y="2289876"/>
            <a:ext cx="3746208" cy="474214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Light" pitchFamily="50" charset="0"/>
              </a:rPr>
              <a:t>SECURTY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686705-3046-4AC1-B16C-684266308790}"/>
              </a:ext>
            </a:extLst>
          </p:cNvPr>
          <p:cNvSpPr/>
          <p:nvPr/>
        </p:nvSpPr>
        <p:spPr>
          <a:xfrm>
            <a:off x="7513770" y="2785252"/>
            <a:ext cx="2622055" cy="1494429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l" defTabSz="120241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Some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blockchains (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such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as 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  <a:cs typeface="Gotham Light" pitchFamily="50" charset="0"/>
              </a:rPr>
              <a:t>E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thereum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and Bitcoin) are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secure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but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slower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and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they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should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be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used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as a store value.</a:t>
            </a:r>
          </a:p>
        </p:txBody>
      </p:sp>
      <p:sp>
        <p:nvSpPr>
          <p:cNvPr id="78" name="ZoneTexte 9">
            <a:extLst>
              <a:ext uri="{FF2B5EF4-FFF2-40B4-BE49-F238E27FC236}">
                <a16:creationId xmlns:a16="http://schemas.microsoft.com/office/drawing/2014/main" id="{8CC86C6E-244B-4AAF-A302-AF48CA45F16F}"/>
              </a:ext>
            </a:extLst>
          </p:cNvPr>
          <p:cNvSpPr txBox="1"/>
          <p:nvPr/>
        </p:nvSpPr>
        <p:spPr>
          <a:xfrm>
            <a:off x="574290" y="37234"/>
            <a:ext cx="1098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THE BACKGROUND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80" name="Rectangle 55">
            <a:extLst>
              <a:ext uri="{FF2B5EF4-FFF2-40B4-BE49-F238E27FC236}">
                <a16:creationId xmlns:a16="http://schemas.microsoft.com/office/drawing/2014/main" id="{6FE6A4B4-25AA-412A-9B99-37B89700A26C}"/>
              </a:ext>
            </a:extLst>
          </p:cNvPr>
          <p:cNvSpPr/>
          <p:nvPr/>
        </p:nvSpPr>
        <p:spPr>
          <a:xfrm>
            <a:off x="1760671" y="2405136"/>
            <a:ext cx="2597498" cy="1879150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r" defTabSz="120241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There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is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no blockchain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that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solves all the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problems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.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Different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blockchains  solve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different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problems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and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therefore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you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have to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make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them</a:t>
            </a:r>
            <a:r>
              <a:rPr lang="fr-FR" sz="2200" dirty="0">
                <a:solidFill>
                  <a:prstClr val="white"/>
                </a:solidFill>
                <a:latin typeface="Gotham Light" pitchFamily="50" charset="0"/>
              </a:rPr>
              <a:t> </a:t>
            </a:r>
            <a:r>
              <a:rPr lang="fr-FR" sz="2200" dirty="0" err="1">
                <a:solidFill>
                  <a:prstClr val="white"/>
                </a:solidFill>
                <a:latin typeface="Gotham Light" pitchFamily="50" charset="0"/>
              </a:rPr>
              <a:t>communicate</a:t>
            </a:r>
            <a:endParaRPr lang="fr-FR" sz="2200" dirty="0">
              <a:solidFill>
                <a:prstClr val="white"/>
              </a:solidFill>
              <a:latin typeface="Gotham Light" pitchFamily="50" charset="0"/>
            </a:endParaRP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5399FC5A-7578-4E5C-85FE-85F73BF86D41}"/>
              </a:ext>
            </a:extLst>
          </p:cNvPr>
          <p:cNvSpPr txBox="1"/>
          <p:nvPr/>
        </p:nvSpPr>
        <p:spPr>
          <a:xfrm>
            <a:off x="-397156" y="-84322"/>
            <a:ext cx="97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&lt;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38" name="ZoneTexte 12">
            <a:extLst>
              <a:ext uri="{FF2B5EF4-FFF2-40B4-BE49-F238E27FC236}">
                <a16:creationId xmlns:a16="http://schemas.microsoft.com/office/drawing/2014/main" id="{CA503C13-4852-410F-98ED-087324B8C8E4}"/>
              </a:ext>
            </a:extLst>
          </p:cNvPr>
          <p:cNvSpPr txBox="1"/>
          <p:nvPr/>
        </p:nvSpPr>
        <p:spPr>
          <a:xfrm>
            <a:off x="4976059" y="-60593"/>
            <a:ext cx="97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pic>
        <p:nvPicPr>
          <p:cNvPr id="8" name="Picture 7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49FD8A6D-88F6-9893-39F2-40F04965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356" y="2532316"/>
            <a:ext cx="1591322" cy="1548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33346-75A9-6ABD-E1C8-585B69DD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02" y="2329763"/>
            <a:ext cx="1999071" cy="19635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8C9DFD-5208-2E96-DD87-CB68D66CCED9}"/>
              </a:ext>
            </a:extLst>
          </p:cNvPr>
          <p:cNvSpPr/>
          <p:nvPr/>
        </p:nvSpPr>
        <p:spPr>
          <a:xfrm>
            <a:off x="574290" y="1688276"/>
            <a:ext cx="3746208" cy="781991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r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MULTIPLE BLOCKCHAINS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 pitchFamily="50" charset="0"/>
              <a:ea typeface="+mn-ea"/>
              <a:cs typeface="Gotham Medium" pitchFamily="50" charset="0"/>
            </a:endParaRP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0D0ECE6A-1F7A-17F6-B448-99C78DC55D7A}"/>
              </a:ext>
            </a:extLst>
          </p:cNvPr>
          <p:cNvSpPr/>
          <p:nvPr/>
        </p:nvSpPr>
        <p:spPr>
          <a:xfrm>
            <a:off x="4720233" y="6210647"/>
            <a:ext cx="2432517" cy="387652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ctr" defTabSz="120241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POLYGON</a:t>
            </a:r>
            <a:endParaRPr lang="fr-FR" sz="3600" dirty="0">
              <a:solidFill>
                <a:prstClr val="white"/>
              </a:solidFill>
              <a:latin typeface="Gotham Light" pitchFamily="50" charset="0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31448B6-9F7E-C944-14F2-864BF03D4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17" y="3049270"/>
            <a:ext cx="2133352" cy="21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AE7249-AA45-4689-A17E-6F608EF06150}"/>
              </a:ext>
            </a:extLst>
          </p:cNvPr>
          <p:cNvSpPr/>
          <p:nvPr/>
        </p:nvSpPr>
        <p:spPr>
          <a:xfrm>
            <a:off x="-171450" y="-1"/>
            <a:ext cx="12363450" cy="7166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3FCE9C-3AFE-4427-891E-22E69F041078}"/>
              </a:ext>
            </a:extLst>
          </p:cNvPr>
          <p:cNvSpPr txBox="1"/>
          <p:nvPr/>
        </p:nvSpPr>
        <p:spPr>
          <a:xfrm>
            <a:off x="1807874" y="434069"/>
            <a:ext cx="11243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itchFamily="50" charset="0"/>
                <a:ea typeface="+mn-ea"/>
                <a:cs typeface="Gotham Medium" pitchFamily="50" charset="0"/>
              </a:rPr>
              <a:t>IDEA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826DCD-B347-46E0-8E83-D3FFF493DDA5}"/>
              </a:ext>
            </a:extLst>
          </p:cNvPr>
          <p:cNvSpPr txBox="1"/>
          <p:nvPr/>
        </p:nvSpPr>
        <p:spPr>
          <a:xfrm>
            <a:off x="687586" y="155394"/>
            <a:ext cx="10301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dirty="0">
                <a:solidFill>
                  <a:prstClr val="white">
                    <a:lumMod val="50000"/>
                  </a:prstClr>
                </a:solidFill>
                <a:latin typeface="Gotham Light" pitchFamily="50" charset="0"/>
                <a:cs typeface="Gotham Bold" pitchFamily="50" charset="0"/>
              </a:rPr>
              <a:t>THE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223A3C1-E247-4CC1-BB38-BBC742FB9E07}"/>
              </a:ext>
            </a:extLst>
          </p:cNvPr>
          <p:cNvSpPr txBox="1"/>
          <p:nvPr/>
        </p:nvSpPr>
        <p:spPr>
          <a:xfrm>
            <a:off x="-447497" y="166516"/>
            <a:ext cx="97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&lt;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11" name="ZoneTexte 12">
            <a:extLst>
              <a:ext uri="{FF2B5EF4-FFF2-40B4-BE49-F238E27FC236}">
                <a16:creationId xmlns:a16="http://schemas.microsoft.com/office/drawing/2014/main" id="{1DB1D42B-0251-4718-8F20-9F2E825F03E1}"/>
              </a:ext>
            </a:extLst>
          </p:cNvPr>
          <p:cNvSpPr txBox="1"/>
          <p:nvPr/>
        </p:nvSpPr>
        <p:spPr>
          <a:xfrm>
            <a:off x="3655266" y="110309"/>
            <a:ext cx="97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69BF648E-0F21-4FF3-A9BF-F2A8A3C63EF4}"/>
              </a:ext>
            </a:extLst>
          </p:cNvPr>
          <p:cNvSpPr/>
          <p:nvPr/>
        </p:nvSpPr>
        <p:spPr>
          <a:xfrm>
            <a:off x="530700" y="1230858"/>
            <a:ext cx="11046257" cy="5070536"/>
          </a:xfrm>
          <a:prstGeom prst="rect">
            <a:avLst/>
          </a:prstGeom>
        </p:spPr>
        <p:txBody>
          <a:bodyPr wrap="square" lIns="120313" tIns="60157" rIns="120313" bIns="60157">
            <a:spAutoFit/>
          </a:bodyPr>
          <a:lstStyle/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idea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to use the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analogy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between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precious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metals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(gold) and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cryptocurrencies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.</a:t>
            </a: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0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0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000" dirty="0">
              <a:blipFill>
                <a:blip r:embed="rId3"/>
                <a:stretch>
                  <a:fillRect/>
                </a:stretch>
              </a:blipFill>
              <a:latin typeface="Gotham Light" pitchFamily="50" charset="0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0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000" dirty="0">
              <a:blipFill>
                <a:blip r:embed="rId3"/>
                <a:stretch>
                  <a:fillRect/>
                </a:stretch>
              </a:blipFill>
              <a:latin typeface="Gotham Light" pitchFamily="50" charset="0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0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000" dirty="0">
              <a:blipFill>
                <a:blip r:embed="rId3"/>
                <a:stretch>
                  <a:fillRect/>
                </a:stretch>
              </a:blipFill>
              <a:latin typeface="Gotham Light" pitchFamily="50" charset="0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0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Gotham Light" pitchFamily="50" charset="0"/>
              <a:ea typeface="+mn-ea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Just as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jewels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have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always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had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an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intrinsic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value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consisting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of the value of the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metal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alloy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  <a:cs typeface="Gotham Light" pitchFamily="50" charset="0"/>
              </a:rPr>
              <a:t>, 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to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which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the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skill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of the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jeweler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added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,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we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have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decided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to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re-propose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this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concept in the web world 3. </a:t>
            </a: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000" dirty="0">
              <a:blipFill>
                <a:blip r:embed="rId3"/>
                <a:stretch>
                  <a:fillRect/>
                </a:stretch>
              </a:blipFill>
              <a:latin typeface="Gotham Light" pitchFamily="50" charset="0"/>
              <a:cs typeface="Gotham Light" pitchFamily="50" charset="0"/>
            </a:endParaRPr>
          </a:p>
          <a:p>
            <a:pPr marL="0" marR="0" lvl="0" indent="0" algn="l" defTabSz="1202413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The innovation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is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to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create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the first </a:t>
            </a:r>
            <a:r>
              <a:rPr kumimoji="0" lang="fr-FR" sz="3000" b="0" i="0" u="none" strike="noStrike" kern="1200" cap="none" spc="0" normalizeH="0" baseline="0" noProof="0" dirty="0" err="1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completely</a:t>
            </a: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 digital w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eb3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jewelery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that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 ,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using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 the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most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precious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cryptocurrencies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, forge </a:t>
            </a:r>
            <a:r>
              <a:rPr lang="fr-FR" sz="3000" dirty="0" err="1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NFTs</a:t>
            </a:r>
            <a:r>
              <a:rPr lang="fr-FR" sz="3000" dirty="0">
                <a:blipFill>
                  <a:blip r:embed="rId3"/>
                  <a:stretch>
                    <a:fillRect/>
                  </a:stretch>
                </a:blipFill>
                <a:latin typeface="Gotham Light" pitchFamily="50" charset="0"/>
              </a:rPr>
              <a:t>.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571281-BB41-25F9-B34B-D8216A3D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95" y="2116230"/>
            <a:ext cx="3396343" cy="1803784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A pile of coins&#10;&#10;Description automatically generated with medium confidence">
            <a:extLst>
              <a:ext uri="{FF2B5EF4-FFF2-40B4-BE49-F238E27FC236}">
                <a16:creationId xmlns:a16="http://schemas.microsoft.com/office/drawing/2014/main" id="{9FA09139-242E-87F5-B1CF-E128C4B13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51" y="2116230"/>
            <a:ext cx="3437154" cy="180378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2166C-1985-27CD-9FEB-766B672C94F2}"/>
              </a:ext>
            </a:extLst>
          </p:cNvPr>
          <p:cNvSpPr txBox="1"/>
          <p:nvPr/>
        </p:nvSpPr>
        <p:spPr>
          <a:xfrm>
            <a:off x="-143129" y="-202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7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E83DF292-471E-C321-0F72-869DD0597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163" y="-428231"/>
            <a:ext cx="12472988" cy="92619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6BBB976-3457-41E6-B780-F9CE10B39A35}"/>
              </a:ext>
            </a:extLst>
          </p:cNvPr>
          <p:cNvSpPr txBox="1"/>
          <p:nvPr/>
        </p:nvSpPr>
        <p:spPr>
          <a:xfrm>
            <a:off x="627298" y="2130463"/>
            <a:ext cx="91085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0" b="0" i="0" u="none" strike="noStrike" kern="1200" cap="none" spc="0" normalizeH="0" baseline="0" noProof="0" dirty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Gotham Medium" pitchFamily="50" charset="0"/>
                <a:ea typeface="+mn-ea"/>
                <a:cs typeface="Gotham Medium" pitchFamily="50" charset="0"/>
              </a:rPr>
              <a:t>PRODUCT</a:t>
            </a:r>
            <a:endParaRPr kumimoji="0" lang="fr-FR" sz="10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 pitchFamily="50" charset="0"/>
              <a:ea typeface="+mn-ea"/>
              <a:cs typeface="Gotham Medium" pitchFamily="50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245923-D911-4A78-AC11-D694767585E6}"/>
              </a:ext>
            </a:extLst>
          </p:cNvPr>
          <p:cNvSpPr txBox="1"/>
          <p:nvPr/>
        </p:nvSpPr>
        <p:spPr>
          <a:xfrm>
            <a:off x="1166625" y="1764068"/>
            <a:ext cx="7578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Gotham Light" pitchFamily="50" charset="0"/>
              </a:rPr>
              <a:t>THE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5C475-5A4B-4ACE-A920-EF8A77313425}"/>
              </a:ext>
            </a:extLst>
          </p:cNvPr>
          <p:cNvSpPr txBox="1"/>
          <p:nvPr/>
        </p:nvSpPr>
        <p:spPr>
          <a:xfrm>
            <a:off x="1710612" y="1862279"/>
            <a:ext cx="7578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4275B2F-3630-8FB8-65C5-3C96A5906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9" y="-147792"/>
            <a:ext cx="4152900" cy="1841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ZoneTexte 16">
            <a:extLst>
              <a:ext uri="{FF2B5EF4-FFF2-40B4-BE49-F238E27FC236}">
                <a16:creationId xmlns:a16="http://schemas.microsoft.com/office/drawing/2014/main" id="{E5072525-6A02-6DE0-1209-031C3CE78D37}"/>
              </a:ext>
            </a:extLst>
          </p:cNvPr>
          <p:cNvSpPr txBox="1"/>
          <p:nvPr/>
        </p:nvSpPr>
        <p:spPr>
          <a:xfrm rot="10800000">
            <a:off x="91223" y="1236496"/>
            <a:ext cx="16114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Light" pitchFamily="50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fr-FR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8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5">
            <a:extLst>
              <a:ext uri="{FF2B5EF4-FFF2-40B4-BE49-F238E27FC236}">
                <a16:creationId xmlns:a16="http://schemas.microsoft.com/office/drawing/2014/main" id="{22B35525-500A-42E4-8A31-80BC92AD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7" t="2797" r="30" b="81"/>
          <a:stretch/>
        </p:blipFill>
        <p:spPr>
          <a:xfrm>
            <a:off x="1" y="-10706"/>
            <a:ext cx="12289536" cy="687123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0335B67-1292-4B2E-B596-CC5F1B726C98}"/>
              </a:ext>
            </a:extLst>
          </p:cNvPr>
          <p:cNvSpPr txBox="1"/>
          <p:nvPr/>
        </p:nvSpPr>
        <p:spPr>
          <a:xfrm>
            <a:off x="6443957" y="2571985"/>
            <a:ext cx="6072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NFT </a:t>
            </a: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who</a:t>
            </a: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 stores </a:t>
            </a: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values</a:t>
            </a: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coming from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other</a:t>
            </a: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 chains</a:t>
            </a:r>
            <a:endParaRPr kumimoji="0" lang="it-IT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Medium"/>
            </a:endParaRPr>
          </a:p>
        </p:txBody>
      </p:sp>
      <p:pic>
        <p:nvPicPr>
          <p:cNvPr id="7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79B19F28-F4FA-4E3F-BB27-C442A323FB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7342806" y="2470267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62A363-5491-2990-8FF5-F5626F248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1" y="582767"/>
            <a:ext cx="6072601" cy="5684286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072601"/>
                      <a:gd name="connsiteY0" fmla="*/ 0 h 5684286"/>
                      <a:gd name="connsiteX1" fmla="*/ 6072601 w 6072601"/>
                      <a:gd name="connsiteY1" fmla="*/ 0 h 5684286"/>
                      <a:gd name="connsiteX2" fmla="*/ 6072601 w 6072601"/>
                      <a:gd name="connsiteY2" fmla="*/ 5684286 h 5684286"/>
                      <a:gd name="connsiteX3" fmla="*/ 0 w 6072601"/>
                      <a:gd name="connsiteY3" fmla="*/ 5684286 h 5684286"/>
                      <a:gd name="connsiteX4" fmla="*/ 0 w 6072601"/>
                      <a:gd name="connsiteY4" fmla="*/ 0 h 5684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601" h="5684286" fill="none" extrusionOk="0">
                        <a:moveTo>
                          <a:pt x="0" y="0"/>
                        </a:moveTo>
                        <a:cubicBezTo>
                          <a:pt x="740086" y="-49533"/>
                          <a:pt x="3092960" y="-14809"/>
                          <a:pt x="6072601" y="0"/>
                        </a:cubicBezTo>
                        <a:cubicBezTo>
                          <a:pt x="6160240" y="2690576"/>
                          <a:pt x="5999922" y="3211816"/>
                          <a:pt x="6072601" y="5684286"/>
                        </a:cubicBezTo>
                        <a:cubicBezTo>
                          <a:pt x="3352044" y="5636055"/>
                          <a:pt x="2086028" y="5768741"/>
                          <a:pt x="0" y="5684286"/>
                        </a:cubicBezTo>
                        <a:cubicBezTo>
                          <a:pt x="-38581" y="4882619"/>
                          <a:pt x="63341" y="1808214"/>
                          <a:pt x="0" y="0"/>
                        </a:cubicBezTo>
                        <a:close/>
                      </a:path>
                      <a:path w="6072601" h="5684286" stroke="0" extrusionOk="0">
                        <a:moveTo>
                          <a:pt x="0" y="0"/>
                        </a:moveTo>
                        <a:cubicBezTo>
                          <a:pt x="2931092" y="118645"/>
                          <a:pt x="5048316" y="116012"/>
                          <a:pt x="6072601" y="0"/>
                        </a:cubicBezTo>
                        <a:cubicBezTo>
                          <a:pt x="5939719" y="2647487"/>
                          <a:pt x="6157552" y="4588118"/>
                          <a:pt x="6072601" y="5684286"/>
                        </a:cubicBezTo>
                        <a:cubicBezTo>
                          <a:pt x="4527651" y="5818886"/>
                          <a:pt x="1446715" y="5527090"/>
                          <a:pt x="0" y="5684286"/>
                        </a:cubicBezTo>
                        <a:cubicBezTo>
                          <a:pt x="-20187" y="4147274"/>
                          <a:pt x="-152480" y="7565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0">
            <a:extLst>
              <a:ext uri="{FF2B5EF4-FFF2-40B4-BE49-F238E27FC236}">
                <a16:creationId xmlns:a16="http://schemas.microsoft.com/office/drawing/2014/main" id="{D55480F3-421B-2F1D-44AC-F99706B3FA89}"/>
              </a:ext>
            </a:extLst>
          </p:cNvPr>
          <p:cNvSpPr txBox="1"/>
          <p:nvPr/>
        </p:nvSpPr>
        <p:spPr>
          <a:xfrm>
            <a:off x="6366115" y="1611680"/>
            <a:ext cx="60726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000" b="1" i="0" u="none" strike="noStrike" kern="1200" cap="none" spc="0" normalizeH="0" baseline="0" noProof="0" dirty="0">
                <a:ln>
                  <a:noFill/>
                </a:ln>
                <a:solidFill>
                  <a:srgbClr val="FDDF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Medium"/>
              </a:rPr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41787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20">
            <a:extLst>
              <a:ext uri="{FF2B5EF4-FFF2-40B4-BE49-F238E27FC236}">
                <a16:creationId xmlns:a16="http://schemas.microsoft.com/office/drawing/2014/main" id="{C50213F5-CC57-412C-B903-12632F435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 13">
            <a:extLst>
              <a:ext uri="{FF2B5EF4-FFF2-40B4-BE49-F238E27FC236}">
                <a16:creationId xmlns:a16="http://schemas.microsoft.com/office/drawing/2014/main" id="{39F5C227-86F0-4224-924E-4C0889BA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0" y="226299"/>
            <a:ext cx="10111803" cy="10810234"/>
          </a:xfrm>
          <a:prstGeom prst="rect">
            <a:avLst/>
          </a:prstGeom>
        </p:spPr>
      </p:pic>
      <p:pic>
        <p:nvPicPr>
          <p:cNvPr id="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27812755-797E-4DF2-AA9C-895AF3F34C0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888567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6E47D9-DEE1-45C2-9B8B-A0607A1ED1AD}"/>
              </a:ext>
            </a:extLst>
          </p:cNvPr>
          <p:cNvSpPr txBox="1"/>
          <p:nvPr/>
        </p:nvSpPr>
        <p:spPr>
          <a:xfrm>
            <a:off x="707366" y="80840"/>
            <a:ext cx="1071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THE </a:t>
            </a:r>
            <a:r>
              <a:rPr lang="it-IT" sz="4800" b="1" dirty="0">
                <a:solidFill>
                  <a:prstClr val="white"/>
                </a:solidFill>
                <a:latin typeface="Gotham Medium"/>
              </a:rPr>
              <a:t>ITEM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/>
            </a:endParaRPr>
          </a:p>
        </p:txBody>
      </p:sp>
      <p:sp>
        <p:nvSpPr>
          <p:cNvPr id="97" name="ZoneTexte 30">
            <a:extLst>
              <a:ext uri="{FF2B5EF4-FFF2-40B4-BE49-F238E27FC236}">
                <a16:creationId xmlns:a16="http://schemas.microsoft.com/office/drawing/2014/main" id="{A37AE8D8-DF5C-4215-ABB0-FB4B51482F8B}"/>
              </a:ext>
            </a:extLst>
          </p:cNvPr>
          <p:cNvSpPr txBox="1"/>
          <p:nvPr/>
        </p:nvSpPr>
        <p:spPr>
          <a:xfrm>
            <a:off x="871494" y="2887130"/>
            <a:ext cx="2888277" cy="83099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CIRCUITO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 dirty="0">
                <a:ln w="3175">
                  <a:noFill/>
                </a:ln>
                <a:solidFill>
                  <a:prstClr val="white"/>
                </a:solidFill>
                <a:latin typeface="Gotham Book" pitchFamily="2" charset="0"/>
                <a:cs typeface="Gotham Book" pitchFamily="2" charset="0"/>
              </a:rPr>
              <a:t>8 VETRINE</a:t>
            </a:r>
            <a:r>
              <a:rPr kumimoji="0" lang="it-IT" sz="16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E00CBB3B-34A9-4B9B-B4D8-C7148AFCC0E4}"/>
              </a:ext>
            </a:extLst>
          </p:cNvPr>
          <p:cNvSpPr/>
          <p:nvPr/>
        </p:nvSpPr>
        <p:spPr>
          <a:xfrm>
            <a:off x="4398024" y="1359715"/>
            <a:ext cx="2713958" cy="5086699"/>
          </a:xfrm>
          <a:prstGeom prst="rect">
            <a:avLst/>
          </a:prstGeom>
          <a:solidFill>
            <a:srgbClr val="7F0000"/>
          </a:solidFill>
          <a:ln w="12700">
            <a:gradFill>
              <a:gsLst>
                <a:gs pos="0">
                  <a:srgbClr val="BB985A"/>
                </a:gs>
                <a:gs pos="25000">
                  <a:srgbClr val="E0BA7B"/>
                </a:gs>
                <a:gs pos="47000">
                  <a:srgbClr val="FEE9A5"/>
                </a:gs>
                <a:gs pos="100000">
                  <a:srgbClr val="BB985A"/>
                </a:gs>
                <a:gs pos="80000">
                  <a:srgbClr val="E0BA7B"/>
                </a:gs>
                <a:gs pos="64000">
                  <a:srgbClr val="F8EDAA"/>
                </a:gs>
              </a:gsLst>
              <a:lin ang="5400000" scaled="1"/>
            </a:gra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43C6B"/>
              </a:solidFill>
              <a:effectLst/>
              <a:uLnTx/>
              <a:uFillTx/>
              <a:latin typeface="Neutra Text" panose="02000000000000000000" pitchFamily="50" charset="0"/>
              <a:ea typeface="+mn-ea"/>
              <a:cs typeface="+mn-cs"/>
            </a:endParaRPr>
          </a:p>
        </p:txBody>
      </p:sp>
      <p:pic>
        <p:nvPicPr>
          <p:cNvPr id="49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970FEEC3-697E-4FAB-83D8-30AB7598AAA7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4502266" y="2251276"/>
            <a:ext cx="2522860" cy="36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11">
            <a:extLst>
              <a:ext uri="{FF2B5EF4-FFF2-40B4-BE49-F238E27FC236}">
                <a16:creationId xmlns:a16="http://schemas.microsoft.com/office/drawing/2014/main" id="{83E7BE17-9F43-4B83-88A1-C183AA15A0FB}"/>
              </a:ext>
            </a:extLst>
          </p:cNvPr>
          <p:cNvSpPr txBox="1"/>
          <p:nvPr/>
        </p:nvSpPr>
        <p:spPr>
          <a:xfrm>
            <a:off x="3706678" y="1410043"/>
            <a:ext cx="411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ld" pitchFamily="50" charset="0"/>
                <a:ea typeface="+mn-ea"/>
                <a:cs typeface="Gotham Bold" pitchFamily="50" charset="0"/>
              </a:rPr>
              <a:t>THE FORGE</a:t>
            </a:r>
            <a:endParaRPr kumimoji="0" lang="en-US" sz="2400" b="0" i="0" u="none" strike="noStrike" kern="0" cap="none" spc="-2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F785D741-E615-4AC6-8E85-FB51E6BA21ED}"/>
              </a:ext>
            </a:extLst>
          </p:cNvPr>
          <p:cNvSpPr/>
          <p:nvPr/>
        </p:nvSpPr>
        <p:spPr>
          <a:xfrm>
            <a:off x="8075500" y="1345567"/>
            <a:ext cx="2713958" cy="5086699"/>
          </a:xfrm>
          <a:prstGeom prst="rect">
            <a:avLst/>
          </a:prstGeom>
          <a:solidFill>
            <a:srgbClr val="7F0000"/>
          </a:solidFill>
          <a:ln w="12700">
            <a:gradFill>
              <a:gsLst>
                <a:gs pos="0">
                  <a:srgbClr val="BB985A"/>
                </a:gs>
                <a:gs pos="25000">
                  <a:srgbClr val="E0BA7B"/>
                </a:gs>
                <a:gs pos="47000">
                  <a:srgbClr val="FEE9A5"/>
                </a:gs>
                <a:gs pos="100000">
                  <a:srgbClr val="BB985A"/>
                </a:gs>
                <a:gs pos="80000">
                  <a:srgbClr val="E0BA7B"/>
                </a:gs>
                <a:gs pos="64000">
                  <a:srgbClr val="F8EDAA"/>
                </a:gs>
              </a:gsLst>
              <a:lin ang="5400000" scaled="1"/>
            </a:gra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200" b="1" dirty="0">
              <a:ln w="3175">
                <a:noFill/>
              </a:ln>
              <a:solidFill>
                <a:prstClr val="white"/>
              </a:solidFill>
              <a:latin typeface="Gotham Book" pitchFamily="2" charset="0"/>
            </a:endParaRPr>
          </a:p>
        </p:txBody>
      </p:sp>
      <p:sp>
        <p:nvSpPr>
          <p:cNvPr id="44" name="ZoneTexte 11">
            <a:extLst>
              <a:ext uri="{FF2B5EF4-FFF2-40B4-BE49-F238E27FC236}">
                <a16:creationId xmlns:a16="http://schemas.microsoft.com/office/drawing/2014/main" id="{7A390AB2-925A-4D4F-BC77-6BC6C684C1C1}"/>
              </a:ext>
            </a:extLst>
          </p:cNvPr>
          <p:cNvSpPr txBox="1"/>
          <p:nvPr/>
        </p:nvSpPr>
        <p:spPr>
          <a:xfrm>
            <a:off x="7960744" y="1394742"/>
            <a:ext cx="301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ld" pitchFamily="50" charset="0"/>
                <a:ea typeface="+mn-ea"/>
                <a:cs typeface="Gotham Bold" pitchFamily="50" charset="0"/>
              </a:rPr>
              <a:t>THE FUSION</a:t>
            </a:r>
            <a:endParaRPr kumimoji="0" lang="en-US" sz="2400" b="0" i="0" u="none" strike="noStrike" kern="0" cap="none" spc="-2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pic>
        <p:nvPicPr>
          <p:cNvPr id="51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3BCA280F-5119-4F6B-8085-F908EBF8167D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8193096" y="2251277"/>
            <a:ext cx="2522860" cy="36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11">
            <a:extLst>
              <a:ext uri="{FF2B5EF4-FFF2-40B4-BE49-F238E27FC236}">
                <a16:creationId xmlns:a16="http://schemas.microsoft.com/office/drawing/2014/main" id="{DFE78992-8A15-4021-981E-F7CC5927359C}"/>
              </a:ext>
            </a:extLst>
          </p:cNvPr>
          <p:cNvSpPr txBox="1"/>
          <p:nvPr/>
        </p:nvSpPr>
        <p:spPr>
          <a:xfrm>
            <a:off x="4398023" y="4152946"/>
            <a:ext cx="270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 user can forge a ring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using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alloy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,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which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is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native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currency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, by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associating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one or more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gems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that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are token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wrapped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by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other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blockchains (Ex: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wrapped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Uniswap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on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ethereum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)</a:t>
            </a:r>
            <a:endParaRPr kumimoji="0" lang="en-US" sz="1400" i="1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Gotham Light" pitchFamily="50" charset="0"/>
              <a:cs typeface="Gotham Light" pitchFamily="50" charset="0"/>
            </a:endParaRP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21C3E434-05A7-4177-ACBC-5450C11FC39A}"/>
              </a:ext>
            </a:extLst>
          </p:cNvPr>
          <p:cNvSpPr/>
          <p:nvPr/>
        </p:nvSpPr>
        <p:spPr>
          <a:xfrm>
            <a:off x="948737" y="1358941"/>
            <a:ext cx="2713958" cy="5073325"/>
          </a:xfrm>
          <a:prstGeom prst="rect">
            <a:avLst/>
          </a:prstGeom>
          <a:solidFill>
            <a:srgbClr val="7F0000"/>
          </a:solidFill>
          <a:ln w="12700">
            <a:gradFill>
              <a:gsLst>
                <a:gs pos="0">
                  <a:srgbClr val="BB985A"/>
                </a:gs>
                <a:gs pos="25000">
                  <a:srgbClr val="E0BA7B"/>
                </a:gs>
                <a:gs pos="47000">
                  <a:srgbClr val="FEE9A5"/>
                </a:gs>
                <a:gs pos="100000">
                  <a:srgbClr val="BB985A"/>
                </a:gs>
                <a:gs pos="80000">
                  <a:srgbClr val="E0BA7B"/>
                </a:gs>
                <a:gs pos="64000">
                  <a:srgbClr val="F8EDAA"/>
                </a:gs>
              </a:gsLst>
              <a:lin ang="5400000" scaled="1"/>
            </a:gra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43C6B"/>
              </a:solidFill>
              <a:effectLst/>
              <a:uLnTx/>
              <a:uFillTx/>
              <a:latin typeface="Neutra Text" panose="02000000000000000000" pitchFamily="50" charset="0"/>
              <a:ea typeface="+mn-ea"/>
              <a:cs typeface="+mn-cs"/>
            </a:endParaRPr>
          </a:p>
        </p:txBody>
      </p:sp>
      <p:sp>
        <p:nvSpPr>
          <p:cNvPr id="45" name="ZoneTexte 11">
            <a:extLst>
              <a:ext uri="{FF2B5EF4-FFF2-40B4-BE49-F238E27FC236}">
                <a16:creationId xmlns:a16="http://schemas.microsoft.com/office/drawing/2014/main" id="{8F18AA4C-6777-4BBD-9D57-3A478397DCCE}"/>
              </a:ext>
            </a:extLst>
          </p:cNvPr>
          <p:cNvSpPr txBox="1"/>
          <p:nvPr/>
        </p:nvSpPr>
        <p:spPr>
          <a:xfrm>
            <a:off x="939549" y="1416610"/>
            <a:ext cx="274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tham Bold" pitchFamily="50" charset="0"/>
                <a:ea typeface="+mn-ea"/>
                <a:cs typeface="Gotham Bold" pitchFamily="50" charset="0"/>
              </a:rPr>
              <a:t>THE VALUE</a:t>
            </a:r>
            <a:endParaRPr kumimoji="0" lang="en-US" sz="2400" b="0" i="0" u="none" strike="noStrike" kern="0" cap="none" spc="-2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Bold" pitchFamily="50" charset="0"/>
              <a:ea typeface="+mn-ea"/>
              <a:cs typeface="Gotham Bold" pitchFamily="50" charset="0"/>
            </a:endParaRPr>
          </a:p>
        </p:txBody>
      </p:sp>
      <p:pic>
        <p:nvPicPr>
          <p:cNvPr id="4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092C481C-369E-40AC-8979-E8F88F0E62B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1046302" y="2251276"/>
            <a:ext cx="2522860" cy="36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0">
            <a:extLst>
              <a:ext uri="{FF2B5EF4-FFF2-40B4-BE49-F238E27FC236}">
                <a16:creationId xmlns:a16="http://schemas.microsoft.com/office/drawing/2014/main" id="{228E52DB-06C1-4A1F-9AFC-C10ADF701A3F}"/>
              </a:ext>
            </a:extLst>
          </p:cNvPr>
          <p:cNvSpPr txBox="1"/>
          <p:nvPr/>
        </p:nvSpPr>
        <p:spPr>
          <a:xfrm>
            <a:off x="968676" y="4626344"/>
            <a:ext cx="2713958" cy="132343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NFT price can be volatile,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but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if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they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are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used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as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store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value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of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different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assents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from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different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chains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they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can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stabilize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it-IT" sz="1600" i="0" u="none" strike="noStrike" kern="120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their</a:t>
            </a:r>
            <a:r>
              <a:rPr kumimoji="0" lang="it-IT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price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FA8FEB7-9B69-4F68-BDF4-BA30655D4AAD}"/>
              </a:ext>
            </a:extLst>
          </p:cNvPr>
          <p:cNvSpPr/>
          <p:nvPr/>
        </p:nvSpPr>
        <p:spPr>
          <a:xfrm>
            <a:off x="8112461" y="3445329"/>
            <a:ext cx="27139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If a user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believes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that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intrinsic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value of the NFT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is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greater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than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intrinsic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,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he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can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make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melt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and regain possession of the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material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used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to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create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the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token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.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this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can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also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be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way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to move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many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different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assets in a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gas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efficient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way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(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only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</a:t>
            </a:r>
            <a:r>
              <a:rPr kumimoji="0" lang="fr-FR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transfer</a:t>
            </a: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cs typeface="Gotham Light" pitchFamily="50" charset="0"/>
              </a:rPr>
              <a:t> to NFT)</a:t>
            </a:r>
          </a:p>
        </p:txBody>
      </p:sp>
      <p:pic>
        <p:nvPicPr>
          <p:cNvPr id="9" name="Picture 8" descr="A gold ring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07C3546B-4AE1-3FEA-D60C-78128BF55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35" y="2543859"/>
            <a:ext cx="1869240" cy="1754722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Picture 11" descr="A picture containing indoor, arthropod, invertebrate, crab&#10;&#10;Description automatically generated">
            <a:extLst>
              <a:ext uri="{FF2B5EF4-FFF2-40B4-BE49-F238E27FC236}">
                <a16:creationId xmlns:a16="http://schemas.microsoft.com/office/drawing/2014/main" id="{B2ED205F-DBD3-F280-6E9C-3E52AAB3DD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73" y="2500243"/>
            <a:ext cx="1554659" cy="1527061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close-up of a fire&#10;&#10;Description automatically generated with low confidence">
            <a:extLst>
              <a:ext uri="{FF2B5EF4-FFF2-40B4-BE49-F238E27FC236}">
                <a16:creationId xmlns:a16="http://schemas.microsoft.com/office/drawing/2014/main" id="{817902DC-EBA0-2F4B-6DB1-779EBBDDB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815" y="2385569"/>
            <a:ext cx="1783328" cy="1003122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82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20">
            <a:extLst>
              <a:ext uri="{FF2B5EF4-FFF2-40B4-BE49-F238E27FC236}">
                <a16:creationId xmlns:a16="http://schemas.microsoft.com/office/drawing/2014/main" id="{C50213F5-CC57-412C-B903-12632F435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 13">
            <a:extLst>
              <a:ext uri="{FF2B5EF4-FFF2-40B4-BE49-F238E27FC236}">
                <a16:creationId xmlns:a16="http://schemas.microsoft.com/office/drawing/2014/main" id="{39F5C227-86F0-4224-924E-4C0889BA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07" y="226299"/>
            <a:ext cx="10111803" cy="10810234"/>
          </a:xfrm>
          <a:prstGeom prst="rect">
            <a:avLst/>
          </a:prstGeom>
        </p:spPr>
      </p:pic>
      <p:grpSp>
        <p:nvGrpSpPr>
          <p:cNvPr id="13" name="Group 14">
            <a:extLst>
              <a:ext uri="{FF2B5EF4-FFF2-40B4-BE49-F238E27FC236}">
                <a16:creationId xmlns:a16="http://schemas.microsoft.com/office/drawing/2014/main" id="{55730B01-3163-4B39-B7B7-259BC209A60B}"/>
              </a:ext>
            </a:extLst>
          </p:cNvPr>
          <p:cNvGrpSpPr/>
          <p:nvPr/>
        </p:nvGrpSpPr>
        <p:grpSpPr>
          <a:xfrm>
            <a:off x="115368" y="1458094"/>
            <a:ext cx="11976369" cy="4796758"/>
            <a:chOff x="3855249" y="660907"/>
            <a:chExt cx="4481502" cy="519696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1D6C1301-72D3-45F0-AD3F-ADF9101DEA5A}"/>
                </a:ext>
              </a:extLst>
            </p:cNvPr>
            <p:cNvSpPr/>
            <p:nvPr/>
          </p:nvSpPr>
          <p:spPr>
            <a:xfrm>
              <a:off x="3855251" y="660907"/>
              <a:ext cx="4481500" cy="5196968"/>
            </a:xfrm>
            <a:prstGeom prst="rect">
              <a:avLst/>
            </a:prstGeom>
            <a:gradFill flip="none" rotWithShape="1">
              <a:gsLst>
                <a:gs pos="0">
                  <a:srgbClr val="640000"/>
                </a:gs>
                <a:gs pos="46000">
                  <a:srgbClr val="7F0000"/>
                </a:gs>
                <a:gs pos="100000">
                  <a:srgbClr val="9A000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ZoneTexte 10">
              <a:extLst>
                <a:ext uri="{FF2B5EF4-FFF2-40B4-BE49-F238E27FC236}">
                  <a16:creationId xmlns:a16="http://schemas.microsoft.com/office/drawing/2014/main" id="{5F4A53F7-61C6-4EE5-9E12-85648F4ED066}"/>
                </a:ext>
              </a:extLst>
            </p:cNvPr>
            <p:cNvSpPr txBox="1"/>
            <p:nvPr/>
          </p:nvSpPr>
          <p:spPr>
            <a:xfrm>
              <a:off x="3855249" y="2902773"/>
              <a:ext cx="4481501" cy="595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54492" rtl="0" eaLnBrk="1" fontAlgn="auto" latinLnBrk="0" hangingPunct="1">
                <a:lnSpc>
                  <a:spcPts val="4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700" cap="none" spc="18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onDidot Thin" pitchFamily="2" charset="0"/>
                <a:ea typeface="+mn-ea"/>
                <a:cs typeface="+mn-cs"/>
              </a:endParaRPr>
            </a:p>
          </p:txBody>
        </p:sp>
      </p:grpSp>
      <p:pic>
        <p:nvPicPr>
          <p:cNvPr id="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27812755-797E-4DF2-AA9C-895AF3F34C0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888567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6E47D9-DEE1-45C2-9B8B-A0607A1ED1AD}"/>
              </a:ext>
            </a:extLst>
          </p:cNvPr>
          <p:cNvSpPr txBox="1"/>
          <p:nvPr/>
        </p:nvSpPr>
        <p:spPr>
          <a:xfrm>
            <a:off x="115368" y="80840"/>
            <a:ext cx="11976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dirty="0">
                <a:solidFill>
                  <a:prstClr val="white"/>
                </a:solidFill>
                <a:latin typeface="Gotham Medium"/>
              </a:rPr>
              <a:t>T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he key </a:t>
            </a:r>
            <a:r>
              <a:rPr kumimoji="0" lang="it-IT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functions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 of the smart </a:t>
            </a:r>
            <a:r>
              <a:rPr kumimoji="0" lang="it-IT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contract</a:t>
            </a: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/>
              </a:rPr>
              <a:t> </a:t>
            </a:r>
            <a:r>
              <a:rPr lang="it-IT" sz="4000" b="1" dirty="0" err="1">
                <a:solidFill>
                  <a:prstClr val="white"/>
                </a:solidFill>
                <a:latin typeface="Gotham Medium"/>
              </a:rPr>
              <a:t>foundry</a:t>
            </a:r>
            <a:endParaRPr kumimoji="0" lang="it-IT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Medium"/>
            </a:endParaRPr>
          </a:p>
        </p:txBody>
      </p:sp>
      <p:pic>
        <p:nvPicPr>
          <p:cNvPr id="28" name="Picture 6" descr="RÃ©sultat de recherche d'images pour &quot;mÃ©tal dorÃ©&quot;">
            <a:extLst>
              <a:ext uri="{FF2B5EF4-FFF2-40B4-BE49-F238E27FC236}">
                <a16:creationId xmlns:a16="http://schemas.microsoft.com/office/drawing/2014/main" id="{D829CE3D-8CCE-4A6B-890A-C8494CCD3999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0" t="1045" b="86887"/>
          <a:stretch/>
        </p:blipFill>
        <p:spPr bwMode="auto">
          <a:xfrm rot="10800000" flipV="1">
            <a:off x="3950264" y="952735"/>
            <a:ext cx="4274904" cy="2796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4C1646B3-F9F8-4BAE-BCB2-049D90790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4200" y="1164237"/>
            <a:ext cx="2419777" cy="67701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txBody>
          <a:bodyPr wrap="square" lIns="121824" tIns="60912" rIns="121824" bIns="60912">
            <a:spAutoFit/>
          </a:bodyPr>
          <a:lstStyle>
            <a:lvl1pPr defTabSz="6810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68103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681038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681038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681038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08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altLang="en-US" sz="1800" cap="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MELT ( _BURN WRAPPER)</a:t>
            </a:r>
            <a:endParaRPr kumimoji="0" lang="pt-BR" alt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Medium"/>
              <a:ea typeface="Gotham Black" pitchFamily="50" charset="0"/>
              <a:cs typeface="Gotham Bold" pitchFamily="50" charset="0"/>
              <a:sym typeface="Gill Sans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3FC269-3F8D-4E69-AB52-B990A3CDF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83" y="1164237"/>
            <a:ext cx="2269746" cy="67701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txBody>
          <a:bodyPr wrap="square" lIns="121824" tIns="60912" rIns="121824" bIns="60912">
            <a:spAutoFit/>
          </a:bodyPr>
          <a:lstStyle>
            <a:lvl1pPr defTabSz="6810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68103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681038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681038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681038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681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08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altLang="en-US" sz="1800" cap="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FORGE (</a:t>
            </a:r>
            <a:r>
              <a:rPr lang="pt-BR" altLang="en-US" sz="1800" cap="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Mint</a:t>
            </a:r>
            <a:r>
              <a:rPr lang="pt-BR" altLang="en-US" sz="1800" cap="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 </a:t>
            </a:r>
            <a:r>
              <a:rPr lang="pt-BR" altLang="en-US" sz="1800" cap="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wrapper</a:t>
            </a:r>
            <a:r>
              <a:rPr lang="pt-BR" altLang="en-US" sz="1800" cap="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Medium"/>
                <a:ea typeface="Gotham Black" pitchFamily="50" charset="0"/>
                <a:cs typeface="Gotham Bold" pitchFamily="50" charset="0"/>
                <a:sym typeface="Gill Sans"/>
              </a:rPr>
              <a:t>)</a:t>
            </a:r>
            <a:endParaRPr kumimoji="0" lang="pt-BR" alt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otham Medium"/>
              <a:ea typeface="Gotham Black" pitchFamily="50" charset="0"/>
              <a:cs typeface="Gotham Bold" pitchFamily="50" charset="0"/>
              <a:sym typeface="Gill San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73B860-18B9-1C76-2324-5BB57440B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2132826"/>
            <a:ext cx="4881336" cy="314138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FA29B2A-862D-82A1-3CA1-FD980CEF1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19" y="2912246"/>
            <a:ext cx="6510659" cy="23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7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461</Words>
  <Application>Microsoft Macintosh PowerPoint</Application>
  <PresentationFormat>Widescreen</PresentationFormat>
  <Paragraphs>80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Arial</vt:lpstr>
      <vt:lpstr>BaronDidot Thin</vt:lpstr>
      <vt:lpstr>Calibri</vt:lpstr>
      <vt:lpstr>Calibri Light</vt:lpstr>
      <vt:lpstr>Gotham Bold</vt:lpstr>
      <vt:lpstr>Gotham Book</vt:lpstr>
      <vt:lpstr>Gotham Light</vt:lpstr>
      <vt:lpstr>Gotham Medium</vt:lpstr>
      <vt:lpstr>GothamLight</vt:lpstr>
      <vt:lpstr>Neutra Text</vt:lpstr>
      <vt:lpstr>Tema di Office</vt:lpstr>
      <vt:lpstr>1_Tema di Office</vt:lpstr>
      <vt:lpstr>Thème Office</vt:lpstr>
      <vt:lpstr>2_Conception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STILLO Niccolò</dc:creator>
  <cp:lastModifiedBy>Francesco Mugnai (Student)</cp:lastModifiedBy>
  <cp:revision>42</cp:revision>
  <dcterms:created xsi:type="dcterms:W3CDTF">2022-09-06T12:42:59Z</dcterms:created>
  <dcterms:modified xsi:type="dcterms:W3CDTF">2022-10-23T10:43:16Z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etDate">
    <vt:lpwstr>2022-09-14T10:47:30Z</vt:lpwstr>
  </property>
  <property fmtid="{D5CDD505-2E9C-101B-9397-08002B2CF9AE}" pid="4" name="MSIP_Label_f43b7177-c66c-4b22-a350-7ee86f9a1e74_Method">
    <vt:lpwstr>Standard</vt:lpwstr>
  </property>
  <property fmtid="{D5CDD505-2E9C-101B-9397-08002B2CF9AE}" pid="5" name="MSIP_Label_f43b7177-c66c-4b22-a350-7ee86f9a1e74_Name">
    <vt:lpwstr>C1_Internal use</vt:lpwstr>
  </property>
  <property fmtid="{D5CDD505-2E9C-101B-9397-08002B2CF9AE}" pid="6" name="MSIP_Label_f43b7177-c66c-4b22-a350-7ee86f9a1e74_SiteId">
    <vt:lpwstr>e4e1abd9-eac7-4a71-ab52-da5c998aa7ba</vt:lpwstr>
  </property>
  <property fmtid="{D5CDD505-2E9C-101B-9397-08002B2CF9AE}" pid="7" name="MSIP_Label_f43b7177-c66c-4b22-a350-7ee86f9a1e74_ActionId">
    <vt:lpwstr>cf49d22d-8b1b-44da-879a-8fbec755e1fa</vt:lpwstr>
  </property>
  <property fmtid="{D5CDD505-2E9C-101B-9397-08002B2CF9AE}" pid="8" name="MSIP_Label_f43b7177-c66c-4b22-a350-7ee86f9a1e74_ContentBits">
    <vt:lpwstr>2</vt:lpwstr>
  </property>
</Properties>
</file>